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94" r:id="rId2"/>
    <p:sldMasterId id="2147483682" r:id="rId3"/>
  </p:sldMasterIdLst>
  <p:notesMasterIdLst>
    <p:notesMasterId r:id="rId9"/>
  </p:notesMasterIdLst>
  <p:handoutMasterIdLst>
    <p:handoutMasterId r:id="rId10"/>
  </p:handoutMasterIdLst>
  <p:sldIdLst>
    <p:sldId id="612" r:id="rId4"/>
    <p:sldId id="502" r:id="rId5"/>
    <p:sldId id="597" r:id="rId6"/>
    <p:sldId id="598" r:id="rId7"/>
    <p:sldId id="613" r:id="rId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ed Barlow" initials="g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111111"/>
    <a:srgbClr val="080808"/>
    <a:srgbClr val="ADAFF1"/>
    <a:srgbClr val="8C919B"/>
    <a:srgbClr val="8C91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71567" autoAdjust="0"/>
  </p:normalViewPr>
  <p:slideViewPr>
    <p:cSldViewPr snapToGrid="0">
      <p:cViewPr varScale="1">
        <p:scale>
          <a:sx n="74" d="100"/>
          <a:sy n="74" d="100"/>
        </p:scale>
        <p:origin x="96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2016" y="-90"/>
      </p:cViewPr>
      <p:guideLst>
        <p:guide orient="horz" pos="3127"/>
        <p:guide pos="2142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403B9F-B00D-4D2B-B5FF-9AB3B7151030}" type="doc">
      <dgm:prSet loTypeId="urn:microsoft.com/office/officeart/2005/8/layout/hierarchy2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554197C-7F5D-4B94-A200-C4443360A66F}">
      <dgm:prSet custT="1"/>
      <dgm:spPr/>
      <dgm:t>
        <a:bodyPr/>
        <a:lstStyle/>
        <a:p>
          <a:pPr rtl="0"/>
          <a:r>
            <a:rPr lang="en-GB" sz="1600" b="1" dirty="0" smtClean="0">
              <a:latin typeface="Arial" pitchFamily="34" charset="0"/>
              <a:cs typeface="Arial" pitchFamily="34" charset="0"/>
            </a:rPr>
            <a:t>Ventures and Investments</a:t>
          </a:r>
        </a:p>
      </dgm:t>
    </dgm:pt>
    <dgm:pt modelId="{36FA2FC2-1092-4DA9-973B-2055B77E743D}" type="sibTrans" cxnId="{87FA7807-BBEA-432C-A4A4-075C73CC0FFF}">
      <dgm:prSet/>
      <dgm:spPr/>
      <dgm:t>
        <a:bodyPr/>
        <a:lstStyle/>
        <a:p>
          <a:endParaRPr lang="en-US"/>
        </a:p>
      </dgm:t>
    </dgm:pt>
    <dgm:pt modelId="{691BD4A1-B26B-4AEE-9B77-1E4888ED2942}" type="parTrans" cxnId="{87FA7807-BBEA-432C-A4A4-075C73CC0FFF}">
      <dgm:prSet/>
      <dgm:spPr/>
      <dgm:t>
        <a:bodyPr/>
        <a:lstStyle/>
        <a:p>
          <a:endParaRPr lang="en-US" dirty="0"/>
        </a:p>
      </dgm:t>
    </dgm:pt>
    <dgm:pt modelId="{49E5C649-3AF6-4ABD-8FBF-E61DBC8A002F}">
      <dgm:prSet phldrT="[Text]" custT="1"/>
      <dgm:spPr/>
      <dgm:t>
        <a:bodyPr/>
        <a:lstStyle/>
        <a:p>
          <a:r>
            <a:rPr lang="en-GB" sz="1600" b="1" dirty="0" smtClean="0"/>
            <a:t>Manufacturing Development</a:t>
          </a:r>
          <a:endParaRPr lang="en-US" sz="1600" b="1" dirty="0"/>
        </a:p>
      </dgm:t>
    </dgm:pt>
    <dgm:pt modelId="{11A4010B-EF7D-4B81-BBF6-BF42B8572181}" type="sibTrans" cxnId="{CD69489F-96EA-46AA-9165-6A22B71024AA}">
      <dgm:prSet/>
      <dgm:spPr/>
      <dgm:t>
        <a:bodyPr/>
        <a:lstStyle/>
        <a:p>
          <a:endParaRPr lang="en-US"/>
        </a:p>
      </dgm:t>
    </dgm:pt>
    <dgm:pt modelId="{93B1E5D1-7713-47F4-B330-3CF97EE8B037}" type="parTrans" cxnId="{CD69489F-96EA-46AA-9165-6A22B71024AA}">
      <dgm:prSet/>
      <dgm:spPr/>
      <dgm:t>
        <a:bodyPr/>
        <a:lstStyle/>
        <a:p>
          <a:endParaRPr lang="en-US" dirty="0"/>
        </a:p>
      </dgm:t>
    </dgm:pt>
    <dgm:pt modelId="{F0DCE7B4-92CF-4846-A4EB-CB92B330DC4C}">
      <dgm:prSet phldrT="[Text]" custT="1"/>
      <dgm:spPr/>
      <dgm:t>
        <a:bodyPr/>
        <a:lstStyle/>
        <a:p>
          <a:r>
            <a:rPr lang="en-GB" sz="1600" b="1" dirty="0" smtClean="0">
              <a:latin typeface="Arial" pitchFamily="34" charset="0"/>
              <a:cs typeface="Arial" pitchFamily="34" charset="0"/>
            </a:rPr>
            <a:t>Research and</a:t>
          </a:r>
        </a:p>
        <a:p>
          <a:pPr rtl="0"/>
          <a:r>
            <a:rPr lang="en-GB" sz="1600" b="1" dirty="0" smtClean="0">
              <a:latin typeface="Arial" pitchFamily="34" charset="0"/>
              <a:cs typeface="Arial" pitchFamily="34" charset="0"/>
            </a:rPr>
            <a:t>Development</a:t>
          </a:r>
          <a:endParaRPr lang="en-US" sz="1600" b="1" dirty="0"/>
        </a:p>
      </dgm:t>
    </dgm:pt>
    <dgm:pt modelId="{7B05237C-80E0-48E5-A962-7C7EA7755821}" type="sibTrans" cxnId="{417DBED9-4964-44FC-961F-E5642F63E45A}">
      <dgm:prSet/>
      <dgm:spPr/>
      <dgm:t>
        <a:bodyPr/>
        <a:lstStyle/>
        <a:p>
          <a:endParaRPr lang="en-US"/>
        </a:p>
      </dgm:t>
    </dgm:pt>
    <dgm:pt modelId="{60415861-BEAC-4A8E-9203-2C1FB597C508}" type="parTrans" cxnId="{417DBED9-4964-44FC-961F-E5642F63E45A}">
      <dgm:prSet/>
      <dgm:spPr/>
      <dgm:t>
        <a:bodyPr/>
        <a:lstStyle/>
        <a:p>
          <a:endParaRPr lang="en-US" dirty="0"/>
        </a:p>
      </dgm:t>
    </dgm:pt>
    <dgm:pt modelId="{BE6DC087-D1A3-4902-95F8-9AAB23D6D9B2}">
      <dgm:prSet phldrT="[Text]" custT="1"/>
      <dgm:spPr/>
      <dgm:t>
        <a:bodyPr/>
        <a:lstStyle/>
        <a:p>
          <a:pPr rtl="0"/>
          <a:r>
            <a:rPr lang="en-GB" sz="1600" b="1" dirty="0" smtClean="0"/>
            <a:t>Innovation Consultancy</a:t>
          </a:r>
          <a:endParaRPr lang="en-US" sz="1600" b="1" dirty="0"/>
        </a:p>
      </dgm:t>
    </dgm:pt>
    <dgm:pt modelId="{4D9C851C-106E-41B5-BB99-0EEF7A7081B1}" type="sibTrans" cxnId="{3474F308-6AD7-4579-8171-886CFE514C38}">
      <dgm:prSet/>
      <dgm:spPr/>
      <dgm:t>
        <a:bodyPr/>
        <a:lstStyle/>
        <a:p>
          <a:endParaRPr lang="en-US"/>
        </a:p>
      </dgm:t>
    </dgm:pt>
    <dgm:pt modelId="{34AEBDC6-F94C-4C29-82F9-8B9FA97DF650}" type="parTrans" cxnId="{3474F308-6AD7-4579-8171-886CFE514C38}">
      <dgm:prSet/>
      <dgm:spPr/>
      <dgm:t>
        <a:bodyPr/>
        <a:lstStyle/>
        <a:p>
          <a:endParaRPr lang="en-US" dirty="0"/>
        </a:p>
      </dgm:t>
    </dgm:pt>
    <dgm:pt modelId="{E8AF6B1B-86E2-4D71-84BF-A12633E78F33}">
      <dgm:prSet phldrT="[Text]" custT="1"/>
      <dgm:spPr/>
      <dgm:t>
        <a:bodyPr/>
        <a:lstStyle/>
        <a:p>
          <a:pPr rtl="0"/>
          <a:r>
            <a:rPr lang="en-GB" sz="1600" b="1" dirty="0" smtClean="0">
              <a:latin typeface="Arial" pitchFamily="34" charset="0"/>
              <a:cs typeface="Arial" pitchFamily="34" charset="0"/>
            </a:rPr>
            <a:t>C-Tech Innovation</a:t>
          </a:r>
          <a:endParaRPr lang="en-US" sz="1600" b="1" dirty="0"/>
        </a:p>
      </dgm:t>
    </dgm:pt>
    <dgm:pt modelId="{1E495ABD-2D79-4853-A897-3402FFE2843B}" type="sibTrans" cxnId="{986570BD-F768-4C54-B084-93499C2D9CED}">
      <dgm:prSet/>
      <dgm:spPr/>
      <dgm:t>
        <a:bodyPr/>
        <a:lstStyle/>
        <a:p>
          <a:endParaRPr lang="en-US"/>
        </a:p>
      </dgm:t>
    </dgm:pt>
    <dgm:pt modelId="{6480F6BF-3B90-402C-BD86-D032FBD5326D}" type="parTrans" cxnId="{986570BD-F768-4C54-B084-93499C2D9CED}">
      <dgm:prSet/>
      <dgm:spPr/>
      <dgm:t>
        <a:bodyPr/>
        <a:lstStyle/>
        <a:p>
          <a:endParaRPr lang="en-US"/>
        </a:p>
      </dgm:t>
    </dgm:pt>
    <dgm:pt modelId="{1C8EC6A9-B728-4116-8C8A-D8FA4B00F056}" type="pres">
      <dgm:prSet presAssocID="{3F403B9F-B00D-4D2B-B5FF-9AB3B715103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A951C4F-818A-44EB-9DAD-B115F2AE1160}" type="pres">
      <dgm:prSet presAssocID="{E8AF6B1B-86E2-4D71-84BF-A12633E78F33}" presName="root1" presStyleCnt="0"/>
      <dgm:spPr/>
      <dgm:t>
        <a:bodyPr/>
        <a:lstStyle/>
        <a:p>
          <a:endParaRPr lang="en-GB"/>
        </a:p>
      </dgm:t>
    </dgm:pt>
    <dgm:pt modelId="{C2181BCE-8A1D-4AAD-BE7F-C0C001D5691F}" type="pres">
      <dgm:prSet presAssocID="{E8AF6B1B-86E2-4D71-84BF-A12633E78F3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C03544F-2964-43B6-A0B5-C5740940CDC6}" type="pres">
      <dgm:prSet presAssocID="{E8AF6B1B-86E2-4D71-84BF-A12633E78F33}" presName="level2hierChild" presStyleCnt="0"/>
      <dgm:spPr/>
      <dgm:t>
        <a:bodyPr/>
        <a:lstStyle/>
        <a:p>
          <a:endParaRPr lang="en-GB"/>
        </a:p>
      </dgm:t>
    </dgm:pt>
    <dgm:pt modelId="{C4603EAA-3D21-4C0A-817A-55517FBA850F}" type="pres">
      <dgm:prSet presAssocID="{34AEBDC6-F94C-4C29-82F9-8B9FA97DF650}" presName="conn2-1" presStyleLbl="parChTrans1D2" presStyleIdx="0" presStyleCnt="4"/>
      <dgm:spPr/>
      <dgm:t>
        <a:bodyPr/>
        <a:lstStyle/>
        <a:p>
          <a:endParaRPr lang="en-GB"/>
        </a:p>
      </dgm:t>
    </dgm:pt>
    <dgm:pt modelId="{C1AA31C7-E748-4204-BEF8-25664A3B167A}" type="pres">
      <dgm:prSet presAssocID="{34AEBDC6-F94C-4C29-82F9-8B9FA97DF650}" presName="connTx" presStyleLbl="parChTrans1D2" presStyleIdx="0" presStyleCnt="4"/>
      <dgm:spPr/>
      <dgm:t>
        <a:bodyPr/>
        <a:lstStyle/>
        <a:p>
          <a:endParaRPr lang="en-GB"/>
        </a:p>
      </dgm:t>
    </dgm:pt>
    <dgm:pt modelId="{55C79BC2-D849-4F71-AC02-6F33495085B7}" type="pres">
      <dgm:prSet presAssocID="{BE6DC087-D1A3-4902-95F8-9AAB23D6D9B2}" presName="root2" presStyleCnt="0"/>
      <dgm:spPr/>
      <dgm:t>
        <a:bodyPr/>
        <a:lstStyle/>
        <a:p>
          <a:endParaRPr lang="en-GB"/>
        </a:p>
      </dgm:t>
    </dgm:pt>
    <dgm:pt modelId="{10E7CCC1-1E5C-4EDF-8968-92EBD5A581C4}" type="pres">
      <dgm:prSet presAssocID="{BE6DC087-D1A3-4902-95F8-9AAB23D6D9B2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373FAE9-613B-464B-A9C7-593D9DD6A80A}" type="pres">
      <dgm:prSet presAssocID="{BE6DC087-D1A3-4902-95F8-9AAB23D6D9B2}" presName="level3hierChild" presStyleCnt="0"/>
      <dgm:spPr/>
      <dgm:t>
        <a:bodyPr/>
        <a:lstStyle/>
        <a:p>
          <a:endParaRPr lang="en-GB"/>
        </a:p>
      </dgm:t>
    </dgm:pt>
    <dgm:pt modelId="{052D43D3-994F-48FB-94C1-51BE820B9611}" type="pres">
      <dgm:prSet presAssocID="{60415861-BEAC-4A8E-9203-2C1FB597C508}" presName="conn2-1" presStyleLbl="parChTrans1D2" presStyleIdx="1" presStyleCnt="4"/>
      <dgm:spPr/>
      <dgm:t>
        <a:bodyPr/>
        <a:lstStyle/>
        <a:p>
          <a:endParaRPr lang="en-GB"/>
        </a:p>
      </dgm:t>
    </dgm:pt>
    <dgm:pt modelId="{546E9FAA-F599-430D-9FED-BC2660CD4342}" type="pres">
      <dgm:prSet presAssocID="{60415861-BEAC-4A8E-9203-2C1FB597C508}" presName="connTx" presStyleLbl="parChTrans1D2" presStyleIdx="1" presStyleCnt="4"/>
      <dgm:spPr/>
      <dgm:t>
        <a:bodyPr/>
        <a:lstStyle/>
        <a:p>
          <a:endParaRPr lang="en-GB"/>
        </a:p>
      </dgm:t>
    </dgm:pt>
    <dgm:pt modelId="{000300B4-EF5E-407B-86EC-A8C3686D634E}" type="pres">
      <dgm:prSet presAssocID="{F0DCE7B4-92CF-4846-A4EB-CB92B330DC4C}" presName="root2" presStyleCnt="0"/>
      <dgm:spPr/>
      <dgm:t>
        <a:bodyPr/>
        <a:lstStyle/>
        <a:p>
          <a:endParaRPr lang="en-GB"/>
        </a:p>
      </dgm:t>
    </dgm:pt>
    <dgm:pt modelId="{7DCD6451-F851-42C1-94F5-2E5CA5DA8483}" type="pres">
      <dgm:prSet presAssocID="{F0DCE7B4-92CF-4846-A4EB-CB92B330DC4C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5F80A2C-5856-4E50-A3D2-E44FFB2AF740}" type="pres">
      <dgm:prSet presAssocID="{F0DCE7B4-92CF-4846-A4EB-CB92B330DC4C}" presName="level3hierChild" presStyleCnt="0"/>
      <dgm:spPr/>
      <dgm:t>
        <a:bodyPr/>
        <a:lstStyle/>
        <a:p>
          <a:endParaRPr lang="en-GB"/>
        </a:p>
      </dgm:t>
    </dgm:pt>
    <dgm:pt modelId="{F21CEC6A-BEE8-4245-B411-B80224AAEFA3}" type="pres">
      <dgm:prSet presAssocID="{93B1E5D1-7713-47F4-B330-3CF97EE8B037}" presName="conn2-1" presStyleLbl="parChTrans1D2" presStyleIdx="2" presStyleCnt="4"/>
      <dgm:spPr/>
      <dgm:t>
        <a:bodyPr/>
        <a:lstStyle/>
        <a:p>
          <a:endParaRPr lang="en-GB"/>
        </a:p>
      </dgm:t>
    </dgm:pt>
    <dgm:pt modelId="{6BB76F73-A8E4-499C-96DA-4B7B32034B8F}" type="pres">
      <dgm:prSet presAssocID="{93B1E5D1-7713-47F4-B330-3CF97EE8B037}" presName="connTx" presStyleLbl="parChTrans1D2" presStyleIdx="2" presStyleCnt="4"/>
      <dgm:spPr/>
      <dgm:t>
        <a:bodyPr/>
        <a:lstStyle/>
        <a:p>
          <a:endParaRPr lang="en-GB"/>
        </a:p>
      </dgm:t>
    </dgm:pt>
    <dgm:pt modelId="{685E62FE-8E07-46E0-8B32-1A9F3534B2AD}" type="pres">
      <dgm:prSet presAssocID="{49E5C649-3AF6-4ABD-8FBF-E61DBC8A002F}" presName="root2" presStyleCnt="0"/>
      <dgm:spPr/>
      <dgm:t>
        <a:bodyPr/>
        <a:lstStyle/>
        <a:p>
          <a:endParaRPr lang="en-GB"/>
        </a:p>
      </dgm:t>
    </dgm:pt>
    <dgm:pt modelId="{E47AE607-5F52-4669-B5CB-03226F944B73}" type="pres">
      <dgm:prSet presAssocID="{49E5C649-3AF6-4ABD-8FBF-E61DBC8A002F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FFE2290-1996-4362-ACA1-3244A232A5D4}" type="pres">
      <dgm:prSet presAssocID="{49E5C649-3AF6-4ABD-8FBF-E61DBC8A002F}" presName="level3hierChild" presStyleCnt="0"/>
      <dgm:spPr/>
      <dgm:t>
        <a:bodyPr/>
        <a:lstStyle/>
        <a:p>
          <a:endParaRPr lang="en-GB"/>
        </a:p>
      </dgm:t>
    </dgm:pt>
    <dgm:pt modelId="{2E2E1F9F-61BD-403F-BD90-2105DB4D004E}" type="pres">
      <dgm:prSet presAssocID="{691BD4A1-B26B-4AEE-9B77-1E4888ED2942}" presName="conn2-1" presStyleLbl="parChTrans1D2" presStyleIdx="3" presStyleCnt="4"/>
      <dgm:spPr/>
      <dgm:t>
        <a:bodyPr/>
        <a:lstStyle/>
        <a:p>
          <a:endParaRPr lang="en-GB"/>
        </a:p>
      </dgm:t>
    </dgm:pt>
    <dgm:pt modelId="{92BE69CB-0723-4130-84DF-C5252D9C5BBE}" type="pres">
      <dgm:prSet presAssocID="{691BD4A1-B26B-4AEE-9B77-1E4888ED2942}" presName="connTx" presStyleLbl="parChTrans1D2" presStyleIdx="3" presStyleCnt="4"/>
      <dgm:spPr/>
      <dgm:t>
        <a:bodyPr/>
        <a:lstStyle/>
        <a:p>
          <a:endParaRPr lang="en-GB"/>
        </a:p>
      </dgm:t>
    </dgm:pt>
    <dgm:pt modelId="{3B18DB69-050A-44FD-9896-3D0155E33B34}" type="pres">
      <dgm:prSet presAssocID="{0554197C-7F5D-4B94-A200-C4443360A66F}" presName="root2" presStyleCnt="0"/>
      <dgm:spPr/>
      <dgm:t>
        <a:bodyPr/>
        <a:lstStyle/>
        <a:p>
          <a:endParaRPr lang="en-GB"/>
        </a:p>
      </dgm:t>
    </dgm:pt>
    <dgm:pt modelId="{305014DA-2522-49DE-8D32-0E03A6B56B20}" type="pres">
      <dgm:prSet presAssocID="{0554197C-7F5D-4B94-A200-C4443360A66F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AFAFD9F-C966-4FD3-AB4D-57BA48AE0148}" type="pres">
      <dgm:prSet presAssocID="{0554197C-7F5D-4B94-A200-C4443360A66F}" presName="level3hierChild" presStyleCnt="0"/>
      <dgm:spPr/>
      <dgm:t>
        <a:bodyPr/>
        <a:lstStyle/>
        <a:p>
          <a:endParaRPr lang="en-GB"/>
        </a:p>
      </dgm:t>
    </dgm:pt>
  </dgm:ptLst>
  <dgm:cxnLst>
    <dgm:cxn modelId="{3474F308-6AD7-4579-8171-886CFE514C38}" srcId="{E8AF6B1B-86E2-4D71-84BF-A12633E78F33}" destId="{BE6DC087-D1A3-4902-95F8-9AAB23D6D9B2}" srcOrd="0" destOrd="0" parTransId="{34AEBDC6-F94C-4C29-82F9-8B9FA97DF650}" sibTransId="{4D9C851C-106E-41B5-BB99-0EEF7A7081B1}"/>
    <dgm:cxn modelId="{E664C372-F1C6-43BC-831E-6648A9F8DFFF}" type="presOf" srcId="{0554197C-7F5D-4B94-A200-C4443360A66F}" destId="{305014DA-2522-49DE-8D32-0E03A6B56B20}" srcOrd="0" destOrd="0" presId="urn:microsoft.com/office/officeart/2005/8/layout/hierarchy2"/>
    <dgm:cxn modelId="{B9294A5E-A79F-42EB-AD7B-11A33B2A5DBF}" type="presOf" srcId="{49E5C649-3AF6-4ABD-8FBF-E61DBC8A002F}" destId="{E47AE607-5F52-4669-B5CB-03226F944B73}" srcOrd="0" destOrd="0" presId="urn:microsoft.com/office/officeart/2005/8/layout/hierarchy2"/>
    <dgm:cxn modelId="{0B122332-C33A-4013-A85B-DDF19A83216A}" type="presOf" srcId="{34AEBDC6-F94C-4C29-82F9-8B9FA97DF650}" destId="{C1AA31C7-E748-4204-BEF8-25664A3B167A}" srcOrd="1" destOrd="0" presId="urn:microsoft.com/office/officeart/2005/8/layout/hierarchy2"/>
    <dgm:cxn modelId="{E4672CB3-B0C3-4D82-B462-FFC4336E00B8}" type="presOf" srcId="{F0DCE7B4-92CF-4846-A4EB-CB92B330DC4C}" destId="{7DCD6451-F851-42C1-94F5-2E5CA5DA8483}" srcOrd="0" destOrd="0" presId="urn:microsoft.com/office/officeart/2005/8/layout/hierarchy2"/>
    <dgm:cxn modelId="{986570BD-F768-4C54-B084-93499C2D9CED}" srcId="{3F403B9F-B00D-4D2B-B5FF-9AB3B7151030}" destId="{E8AF6B1B-86E2-4D71-84BF-A12633E78F33}" srcOrd="0" destOrd="0" parTransId="{6480F6BF-3B90-402C-BD86-D032FBD5326D}" sibTransId="{1E495ABD-2D79-4853-A897-3402FFE2843B}"/>
    <dgm:cxn modelId="{DEC8A5F9-FADE-446F-B113-BEC90F3CC258}" type="presOf" srcId="{691BD4A1-B26B-4AEE-9B77-1E4888ED2942}" destId="{92BE69CB-0723-4130-84DF-C5252D9C5BBE}" srcOrd="1" destOrd="0" presId="urn:microsoft.com/office/officeart/2005/8/layout/hierarchy2"/>
    <dgm:cxn modelId="{2C8664A5-1FF6-4DAA-8ECB-C5BF4BA2B659}" type="presOf" srcId="{93B1E5D1-7713-47F4-B330-3CF97EE8B037}" destId="{F21CEC6A-BEE8-4245-B411-B80224AAEFA3}" srcOrd="0" destOrd="0" presId="urn:microsoft.com/office/officeart/2005/8/layout/hierarchy2"/>
    <dgm:cxn modelId="{B84BE20A-9395-42AE-987B-438C1FFE4C35}" type="presOf" srcId="{60415861-BEAC-4A8E-9203-2C1FB597C508}" destId="{052D43D3-994F-48FB-94C1-51BE820B9611}" srcOrd="0" destOrd="0" presId="urn:microsoft.com/office/officeart/2005/8/layout/hierarchy2"/>
    <dgm:cxn modelId="{7D83989F-93A2-4DC5-B080-4BC9D285BECF}" type="presOf" srcId="{60415861-BEAC-4A8E-9203-2C1FB597C508}" destId="{546E9FAA-F599-430D-9FED-BC2660CD4342}" srcOrd="1" destOrd="0" presId="urn:microsoft.com/office/officeart/2005/8/layout/hierarchy2"/>
    <dgm:cxn modelId="{5C73F970-77A6-4771-A625-B20558BB8277}" type="presOf" srcId="{E8AF6B1B-86E2-4D71-84BF-A12633E78F33}" destId="{C2181BCE-8A1D-4AAD-BE7F-C0C001D5691F}" srcOrd="0" destOrd="0" presId="urn:microsoft.com/office/officeart/2005/8/layout/hierarchy2"/>
    <dgm:cxn modelId="{67F3438F-D9B4-41AD-89B8-C7A3F963A2B5}" type="presOf" srcId="{34AEBDC6-F94C-4C29-82F9-8B9FA97DF650}" destId="{C4603EAA-3D21-4C0A-817A-55517FBA850F}" srcOrd="0" destOrd="0" presId="urn:microsoft.com/office/officeart/2005/8/layout/hierarchy2"/>
    <dgm:cxn modelId="{546D825E-1F87-46B7-9AB6-D7ACF1BE4A7F}" type="presOf" srcId="{BE6DC087-D1A3-4902-95F8-9AAB23D6D9B2}" destId="{10E7CCC1-1E5C-4EDF-8968-92EBD5A581C4}" srcOrd="0" destOrd="0" presId="urn:microsoft.com/office/officeart/2005/8/layout/hierarchy2"/>
    <dgm:cxn modelId="{87FA7807-BBEA-432C-A4A4-075C73CC0FFF}" srcId="{E8AF6B1B-86E2-4D71-84BF-A12633E78F33}" destId="{0554197C-7F5D-4B94-A200-C4443360A66F}" srcOrd="3" destOrd="0" parTransId="{691BD4A1-B26B-4AEE-9B77-1E4888ED2942}" sibTransId="{36FA2FC2-1092-4DA9-973B-2055B77E743D}"/>
    <dgm:cxn modelId="{B4934826-A8A5-4FAA-A40F-37FEDC41920B}" type="presOf" srcId="{3F403B9F-B00D-4D2B-B5FF-9AB3B7151030}" destId="{1C8EC6A9-B728-4116-8C8A-D8FA4B00F056}" srcOrd="0" destOrd="0" presId="urn:microsoft.com/office/officeart/2005/8/layout/hierarchy2"/>
    <dgm:cxn modelId="{C2442080-1307-49D4-940D-E3E402FB7F73}" type="presOf" srcId="{93B1E5D1-7713-47F4-B330-3CF97EE8B037}" destId="{6BB76F73-A8E4-499C-96DA-4B7B32034B8F}" srcOrd="1" destOrd="0" presId="urn:microsoft.com/office/officeart/2005/8/layout/hierarchy2"/>
    <dgm:cxn modelId="{417DBED9-4964-44FC-961F-E5642F63E45A}" srcId="{E8AF6B1B-86E2-4D71-84BF-A12633E78F33}" destId="{F0DCE7B4-92CF-4846-A4EB-CB92B330DC4C}" srcOrd="1" destOrd="0" parTransId="{60415861-BEAC-4A8E-9203-2C1FB597C508}" sibTransId="{7B05237C-80E0-48E5-A962-7C7EA7755821}"/>
    <dgm:cxn modelId="{076AF446-B790-4CB6-9B42-133E5A85780B}" type="presOf" srcId="{691BD4A1-B26B-4AEE-9B77-1E4888ED2942}" destId="{2E2E1F9F-61BD-403F-BD90-2105DB4D004E}" srcOrd="0" destOrd="0" presId="urn:microsoft.com/office/officeart/2005/8/layout/hierarchy2"/>
    <dgm:cxn modelId="{CD69489F-96EA-46AA-9165-6A22B71024AA}" srcId="{E8AF6B1B-86E2-4D71-84BF-A12633E78F33}" destId="{49E5C649-3AF6-4ABD-8FBF-E61DBC8A002F}" srcOrd="2" destOrd="0" parTransId="{93B1E5D1-7713-47F4-B330-3CF97EE8B037}" sibTransId="{11A4010B-EF7D-4B81-BBF6-BF42B8572181}"/>
    <dgm:cxn modelId="{7A368062-37A0-44F5-8577-37A4CC3AB9B8}" type="presParOf" srcId="{1C8EC6A9-B728-4116-8C8A-D8FA4B00F056}" destId="{6A951C4F-818A-44EB-9DAD-B115F2AE1160}" srcOrd="0" destOrd="0" presId="urn:microsoft.com/office/officeart/2005/8/layout/hierarchy2"/>
    <dgm:cxn modelId="{C22E105E-6E50-43F8-898C-6BA3A18DE5F5}" type="presParOf" srcId="{6A951C4F-818A-44EB-9DAD-B115F2AE1160}" destId="{C2181BCE-8A1D-4AAD-BE7F-C0C001D5691F}" srcOrd="0" destOrd="0" presId="urn:microsoft.com/office/officeart/2005/8/layout/hierarchy2"/>
    <dgm:cxn modelId="{326C117A-CCF2-493D-8C84-BD78EA5D717D}" type="presParOf" srcId="{6A951C4F-818A-44EB-9DAD-B115F2AE1160}" destId="{3C03544F-2964-43B6-A0B5-C5740940CDC6}" srcOrd="1" destOrd="0" presId="urn:microsoft.com/office/officeart/2005/8/layout/hierarchy2"/>
    <dgm:cxn modelId="{010CC991-0EED-46DD-B358-9A49FE907332}" type="presParOf" srcId="{3C03544F-2964-43B6-A0B5-C5740940CDC6}" destId="{C4603EAA-3D21-4C0A-817A-55517FBA850F}" srcOrd="0" destOrd="0" presId="urn:microsoft.com/office/officeart/2005/8/layout/hierarchy2"/>
    <dgm:cxn modelId="{736185C6-7D00-4ED7-A718-2C5454063298}" type="presParOf" srcId="{C4603EAA-3D21-4C0A-817A-55517FBA850F}" destId="{C1AA31C7-E748-4204-BEF8-25664A3B167A}" srcOrd="0" destOrd="0" presId="urn:microsoft.com/office/officeart/2005/8/layout/hierarchy2"/>
    <dgm:cxn modelId="{A1543568-2739-4CA5-8FE9-AF2F94107821}" type="presParOf" srcId="{3C03544F-2964-43B6-A0B5-C5740940CDC6}" destId="{55C79BC2-D849-4F71-AC02-6F33495085B7}" srcOrd="1" destOrd="0" presId="urn:microsoft.com/office/officeart/2005/8/layout/hierarchy2"/>
    <dgm:cxn modelId="{CEC87662-81C7-45A0-AEF9-29040C9072D3}" type="presParOf" srcId="{55C79BC2-D849-4F71-AC02-6F33495085B7}" destId="{10E7CCC1-1E5C-4EDF-8968-92EBD5A581C4}" srcOrd="0" destOrd="0" presId="urn:microsoft.com/office/officeart/2005/8/layout/hierarchy2"/>
    <dgm:cxn modelId="{315152CE-5481-4EF0-AB54-4D4B0ABF3C87}" type="presParOf" srcId="{55C79BC2-D849-4F71-AC02-6F33495085B7}" destId="{1373FAE9-613B-464B-A9C7-593D9DD6A80A}" srcOrd="1" destOrd="0" presId="urn:microsoft.com/office/officeart/2005/8/layout/hierarchy2"/>
    <dgm:cxn modelId="{496089B4-A31B-4B40-BC25-5C60792499CA}" type="presParOf" srcId="{3C03544F-2964-43B6-A0B5-C5740940CDC6}" destId="{052D43D3-994F-48FB-94C1-51BE820B9611}" srcOrd="2" destOrd="0" presId="urn:microsoft.com/office/officeart/2005/8/layout/hierarchy2"/>
    <dgm:cxn modelId="{D062CFD9-38A1-4913-9FD6-6BC0665FD192}" type="presParOf" srcId="{052D43D3-994F-48FB-94C1-51BE820B9611}" destId="{546E9FAA-F599-430D-9FED-BC2660CD4342}" srcOrd="0" destOrd="0" presId="urn:microsoft.com/office/officeart/2005/8/layout/hierarchy2"/>
    <dgm:cxn modelId="{3BADF789-B070-40D3-8D30-06C45A30FC46}" type="presParOf" srcId="{3C03544F-2964-43B6-A0B5-C5740940CDC6}" destId="{000300B4-EF5E-407B-86EC-A8C3686D634E}" srcOrd="3" destOrd="0" presId="urn:microsoft.com/office/officeart/2005/8/layout/hierarchy2"/>
    <dgm:cxn modelId="{8E337940-6C1D-42F6-A590-41660D49F1D2}" type="presParOf" srcId="{000300B4-EF5E-407B-86EC-A8C3686D634E}" destId="{7DCD6451-F851-42C1-94F5-2E5CA5DA8483}" srcOrd="0" destOrd="0" presId="urn:microsoft.com/office/officeart/2005/8/layout/hierarchy2"/>
    <dgm:cxn modelId="{82FE4EFE-419B-4264-BD11-0F2FD52C7491}" type="presParOf" srcId="{000300B4-EF5E-407B-86EC-A8C3686D634E}" destId="{05F80A2C-5856-4E50-A3D2-E44FFB2AF740}" srcOrd="1" destOrd="0" presId="urn:microsoft.com/office/officeart/2005/8/layout/hierarchy2"/>
    <dgm:cxn modelId="{6AD985FC-1E0F-4153-9C24-BE72EAB0C9B4}" type="presParOf" srcId="{3C03544F-2964-43B6-A0B5-C5740940CDC6}" destId="{F21CEC6A-BEE8-4245-B411-B80224AAEFA3}" srcOrd="4" destOrd="0" presId="urn:microsoft.com/office/officeart/2005/8/layout/hierarchy2"/>
    <dgm:cxn modelId="{2023F151-2836-4A2C-99F3-E6DAC004969E}" type="presParOf" srcId="{F21CEC6A-BEE8-4245-B411-B80224AAEFA3}" destId="{6BB76F73-A8E4-499C-96DA-4B7B32034B8F}" srcOrd="0" destOrd="0" presId="urn:microsoft.com/office/officeart/2005/8/layout/hierarchy2"/>
    <dgm:cxn modelId="{9D878F05-5972-4F3B-AA2B-E3EB88B3AD0C}" type="presParOf" srcId="{3C03544F-2964-43B6-A0B5-C5740940CDC6}" destId="{685E62FE-8E07-46E0-8B32-1A9F3534B2AD}" srcOrd="5" destOrd="0" presId="urn:microsoft.com/office/officeart/2005/8/layout/hierarchy2"/>
    <dgm:cxn modelId="{E7B26D7F-92C2-4921-AABD-5A3F3FEA87EA}" type="presParOf" srcId="{685E62FE-8E07-46E0-8B32-1A9F3534B2AD}" destId="{E47AE607-5F52-4669-B5CB-03226F944B73}" srcOrd="0" destOrd="0" presId="urn:microsoft.com/office/officeart/2005/8/layout/hierarchy2"/>
    <dgm:cxn modelId="{404D1F9E-E140-4F2E-86BB-FBFB57FAF578}" type="presParOf" srcId="{685E62FE-8E07-46E0-8B32-1A9F3534B2AD}" destId="{8FFE2290-1996-4362-ACA1-3244A232A5D4}" srcOrd="1" destOrd="0" presId="urn:microsoft.com/office/officeart/2005/8/layout/hierarchy2"/>
    <dgm:cxn modelId="{81D8FE84-0F13-453E-9C50-99F12BA10A03}" type="presParOf" srcId="{3C03544F-2964-43B6-A0B5-C5740940CDC6}" destId="{2E2E1F9F-61BD-403F-BD90-2105DB4D004E}" srcOrd="6" destOrd="0" presId="urn:microsoft.com/office/officeart/2005/8/layout/hierarchy2"/>
    <dgm:cxn modelId="{6967B501-10AA-486D-A045-EBE69505C83C}" type="presParOf" srcId="{2E2E1F9F-61BD-403F-BD90-2105DB4D004E}" destId="{92BE69CB-0723-4130-84DF-C5252D9C5BBE}" srcOrd="0" destOrd="0" presId="urn:microsoft.com/office/officeart/2005/8/layout/hierarchy2"/>
    <dgm:cxn modelId="{2BDA40AF-3A70-4130-9AD8-4E65B89C4CF2}" type="presParOf" srcId="{3C03544F-2964-43B6-A0B5-C5740940CDC6}" destId="{3B18DB69-050A-44FD-9896-3D0155E33B34}" srcOrd="7" destOrd="0" presId="urn:microsoft.com/office/officeart/2005/8/layout/hierarchy2"/>
    <dgm:cxn modelId="{98A84D31-95A5-4FDE-9EF2-09781F603613}" type="presParOf" srcId="{3B18DB69-050A-44FD-9896-3D0155E33B34}" destId="{305014DA-2522-49DE-8D32-0E03A6B56B20}" srcOrd="0" destOrd="0" presId="urn:microsoft.com/office/officeart/2005/8/layout/hierarchy2"/>
    <dgm:cxn modelId="{420242CE-65C7-4B29-9279-3365E85523ED}" type="presParOf" srcId="{3B18DB69-050A-44FD-9896-3D0155E33B34}" destId="{7AFAFD9F-C966-4FD3-AB4D-57BA48AE014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2945955" cy="49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2" tIns="46022" rIns="92042" bIns="46022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45" y="3"/>
            <a:ext cx="2945955" cy="49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2" tIns="46022" rIns="92042" bIns="46022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7683"/>
            <a:ext cx="2945955" cy="49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2" tIns="46022" rIns="92042" bIns="46022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45" y="9427683"/>
            <a:ext cx="2945955" cy="49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2" tIns="46022" rIns="92042" bIns="46022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pPr>
              <a:defRPr/>
            </a:pPr>
            <a:fld id="{719015F4-2E45-49B3-903E-296F3A0185E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446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2945955" cy="49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2" tIns="46022" rIns="92042" bIns="46022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45" y="3"/>
            <a:ext cx="2945955" cy="49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2" tIns="46022" rIns="92042" bIns="46022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63" y="4713840"/>
            <a:ext cx="5437550" cy="4467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2" tIns="46022" rIns="92042" bIns="460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7683"/>
            <a:ext cx="2945955" cy="49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2" tIns="46022" rIns="92042" bIns="46022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45" y="9427683"/>
            <a:ext cx="2945955" cy="49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2" tIns="46022" rIns="92042" bIns="46022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pPr>
              <a:defRPr/>
            </a:pPr>
            <a:fld id="{1191A8B6-5F3D-4871-AFC8-DACEC618E34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4162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 txBox="1">
            <a:spLocks noGrp="1" noChangeArrowheads="1"/>
          </p:cNvSpPr>
          <p:nvPr/>
        </p:nvSpPr>
        <p:spPr bwMode="auto">
          <a:xfrm>
            <a:off x="3850245" y="9427683"/>
            <a:ext cx="2945955" cy="49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42" tIns="46022" rIns="92042" bIns="46022" anchor="b"/>
          <a:lstStyle/>
          <a:p>
            <a:pPr algn="r" defTabSz="919163"/>
            <a:fld id="{2913146F-DDCD-47BD-8657-C417FE7C1B3E}" type="slidenum">
              <a:rPr lang="en-GB" sz="1200"/>
              <a:pPr algn="r" defTabSz="919163"/>
              <a:t>1</a:t>
            </a:fld>
            <a:endParaRPr lang="en-GB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4263" y="893763"/>
            <a:ext cx="4635500" cy="3476625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719" y="4741743"/>
            <a:ext cx="4980241" cy="4413480"/>
          </a:xfrm>
          <a:noFill/>
          <a:ln/>
        </p:spPr>
        <p:txBody>
          <a:bodyPr/>
          <a:lstStyle/>
          <a:p>
            <a:pPr eaLnBrk="1" hangingPunct="1"/>
            <a:r>
              <a:rPr lang="en-GB" b="1" dirty="0" smtClean="0"/>
              <a:t>All slides are now accompanied by a series of additional key points to be made whilst covering the basic content already on the slide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643647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b="1" dirty="0" smtClean="0"/>
              <a:t>Key  points</a:t>
            </a:r>
          </a:p>
          <a:p>
            <a:endParaRPr lang="en-GB" b="1" dirty="0" smtClean="0"/>
          </a:p>
          <a:p>
            <a:pPr>
              <a:buFont typeface="Arial" pitchFamily="34" charset="0"/>
              <a:buChar char="•"/>
            </a:pPr>
            <a:r>
              <a:rPr lang="en-GB" b="0" dirty="0" smtClean="0"/>
              <a:t> We have 4 business groups each aligned to a different facet of </a:t>
            </a:r>
            <a:r>
              <a:rPr lang="en-GB" b="0" u="sng" dirty="0" smtClean="0"/>
              <a:t>our customers needs </a:t>
            </a:r>
            <a:r>
              <a:rPr lang="en-GB" b="0" u="none" dirty="0" smtClean="0"/>
              <a:t> - emphasis</a:t>
            </a:r>
            <a:r>
              <a:rPr lang="en-GB" b="0" u="none" baseline="0" dirty="0" smtClean="0"/>
              <a:t> on customer facing</a:t>
            </a:r>
            <a:endParaRPr lang="en-US" b="0" u="sng" dirty="0" smtClean="0"/>
          </a:p>
        </p:txBody>
      </p:sp>
    </p:spTree>
    <p:extLst>
      <p:ext uri="{BB962C8B-B14F-4D97-AF65-F5344CB8AC3E}">
        <p14:creationId xmlns:p14="http://schemas.microsoft.com/office/powerpoint/2010/main" val="3568812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/>
              <a:t>Key  points</a:t>
            </a:r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We have many years experience, of successfully managing complex </a:t>
            </a:r>
            <a:r>
              <a:rPr lang="en-GB" b="1" dirty="0" smtClean="0"/>
              <a:t>basic </a:t>
            </a:r>
            <a:r>
              <a:rPr lang="en-GB" baseline="0" dirty="0" smtClean="0"/>
              <a:t>research projects with multinational partners, on time and to budget</a:t>
            </a:r>
          </a:p>
          <a:p>
            <a:pPr>
              <a:buFont typeface="Arial" pitchFamily="34" charset="0"/>
              <a:buChar char="•"/>
            </a:pPr>
            <a:endParaRPr lang="en-GB" baseline="0" dirty="0" smtClean="0"/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 Technology examples:</a:t>
            </a:r>
          </a:p>
          <a:p>
            <a:pPr lvl="1">
              <a:buFont typeface="Arial" pitchFamily="34" charset="0"/>
              <a:buChar char="•"/>
            </a:pPr>
            <a:r>
              <a:rPr lang="en-GB" i="1" baseline="0" dirty="0" smtClean="0"/>
              <a:t>Advanced thermal processing </a:t>
            </a:r>
            <a:r>
              <a:rPr lang="en-GB" baseline="0" dirty="0" smtClean="0"/>
              <a:t>– new applications of microwave, RF and </a:t>
            </a:r>
            <a:r>
              <a:rPr lang="en-GB" baseline="0" dirty="0" err="1" smtClean="0"/>
              <a:t>ohmic</a:t>
            </a:r>
            <a:r>
              <a:rPr lang="en-GB" baseline="0" dirty="0" smtClean="0"/>
              <a:t> heating. Often in combination with other technologies.</a:t>
            </a:r>
          </a:p>
          <a:p>
            <a:pPr lvl="1">
              <a:buFont typeface="Arial" pitchFamily="34" charset="0"/>
              <a:buChar char="•"/>
            </a:pPr>
            <a:r>
              <a:rPr lang="en-GB" i="1" baseline="0" dirty="0" smtClean="0"/>
              <a:t>Electrochemical technologies</a:t>
            </a:r>
            <a:r>
              <a:rPr lang="en-GB" baseline="0" dirty="0" smtClean="0"/>
              <a:t> – resource recovery, waste treatment, batteries, fuel cells, </a:t>
            </a:r>
            <a:r>
              <a:rPr lang="en-GB" baseline="0" dirty="0" err="1" smtClean="0"/>
              <a:t>Redox</a:t>
            </a:r>
            <a:r>
              <a:rPr lang="en-GB" baseline="0" dirty="0" smtClean="0"/>
              <a:t> and reflow batteries.</a:t>
            </a:r>
          </a:p>
          <a:p>
            <a:pPr lvl="1">
              <a:buFont typeface="Arial" pitchFamily="34" charset="0"/>
              <a:buChar char="•"/>
            </a:pPr>
            <a:r>
              <a:rPr lang="en-GB" i="1" baseline="0" dirty="0" smtClean="0"/>
              <a:t>Innovative chemistry</a:t>
            </a:r>
            <a:r>
              <a:rPr lang="en-GB" baseline="0" dirty="0" smtClean="0"/>
              <a:t> – microwave chemistry, ionic liquids, advanced catalysis, ultrasound chemistry</a:t>
            </a:r>
          </a:p>
          <a:p>
            <a:pPr lvl="1">
              <a:buFont typeface="Arial" pitchFamily="34" charset="0"/>
              <a:buChar char="•"/>
            </a:pPr>
            <a:r>
              <a:rPr lang="en-GB" i="1" baseline="0" dirty="0" smtClean="0"/>
              <a:t>Monitoring and sensing </a:t>
            </a:r>
            <a:r>
              <a:rPr lang="en-GB" baseline="0" dirty="0" smtClean="0"/>
              <a:t>– RFID, gas, water and food sensors</a:t>
            </a:r>
          </a:p>
          <a:p>
            <a:pPr lvl="1">
              <a:buFont typeface="Arial" pitchFamily="34" charset="0"/>
              <a:buChar char="•"/>
            </a:pPr>
            <a:r>
              <a:rPr lang="en-GB" i="1" u="none" baseline="0" dirty="0" smtClean="0"/>
              <a:t>Novel processing </a:t>
            </a:r>
            <a:r>
              <a:rPr lang="en-GB" baseline="0" dirty="0" smtClean="0"/>
              <a:t>– plasma processing and </a:t>
            </a:r>
            <a:r>
              <a:rPr lang="en-GB" baseline="0" dirty="0" err="1" smtClean="0"/>
              <a:t>bioprocessing</a:t>
            </a:r>
            <a:endParaRPr lang="en-GB" baseline="0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ACAC3B-6CA8-4EA6-8FA9-564E9986EA26}" type="slidenum">
              <a:rPr lang="en-GB" smtClean="0"/>
              <a:pPr/>
              <a:t>3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05500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/>
              <a:t>Key  points</a:t>
            </a:r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This is </a:t>
            </a:r>
            <a:r>
              <a:rPr lang="en-GB" b="1" dirty="0" smtClean="0"/>
              <a:t>APPLIED </a:t>
            </a:r>
            <a:r>
              <a:rPr lang="en-GB" b="0" dirty="0" smtClean="0"/>
              <a:t>research</a:t>
            </a:r>
            <a:r>
              <a:rPr lang="en-GB" b="0" baseline="0" dirty="0" smtClean="0"/>
              <a:t> leading to successful new product and process introduction</a:t>
            </a:r>
          </a:p>
          <a:p>
            <a:pPr>
              <a:buFont typeface="Arial" pitchFamily="34" charset="0"/>
              <a:buChar char="•"/>
            </a:pPr>
            <a:endParaRPr lang="en-GB" b="0" baseline="0" dirty="0" smtClean="0"/>
          </a:p>
          <a:p>
            <a:pPr>
              <a:buFont typeface="Arial" pitchFamily="34" charset="0"/>
              <a:buChar char="•"/>
            </a:pPr>
            <a:r>
              <a:rPr lang="en-GB" b="0" baseline="0" dirty="0" smtClean="0"/>
              <a:t> To complement this research, we have an extensive in-house design service which includes advanced computer aided design and modelling software coupled with mechanical and electrical construction workshops</a:t>
            </a:r>
            <a:endParaRPr lang="en-US" b="1" dirty="0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BC3649-22C2-4A33-8C66-27CEBED54C62}" type="slidenum">
              <a:rPr lang="en-GB" smtClean="0"/>
              <a:pPr/>
              <a:t>4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24765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/>
              <a:t>Key  points</a:t>
            </a:r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This is </a:t>
            </a:r>
            <a:r>
              <a:rPr lang="en-GB" b="1" dirty="0" smtClean="0"/>
              <a:t>APPLIED </a:t>
            </a:r>
            <a:r>
              <a:rPr lang="en-GB" b="0" dirty="0" smtClean="0"/>
              <a:t>research</a:t>
            </a:r>
            <a:r>
              <a:rPr lang="en-GB" b="0" baseline="0" dirty="0" smtClean="0"/>
              <a:t> leading to successful new product and process introduction</a:t>
            </a:r>
          </a:p>
          <a:p>
            <a:pPr>
              <a:buFont typeface="Arial" pitchFamily="34" charset="0"/>
              <a:buChar char="•"/>
            </a:pPr>
            <a:endParaRPr lang="en-GB" b="0" baseline="0" dirty="0" smtClean="0"/>
          </a:p>
          <a:p>
            <a:pPr>
              <a:buFont typeface="Arial" pitchFamily="34" charset="0"/>
              <a:buChar char="•"/>
            </a:pPr>
            <a:r>
              <a:rPr lang="en-GB" b="0" baseline="0" dirty="0" smtClean="0"/>
              <a:t> To complement this research, we have an extensive in-house design service which includes advanced computer aided design and modelling software coupled with mechanical and electrical construction workshops</a:t>
            </a:r>
            <a:endParaRPr lang="en-US" b="1" dirty="0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BC3649-22C2-4A33-8C66-27CEBED54C62}" type="slidenum">
              <a:rPr lang="en-GB" smtClean="0"/>
              <a:pPr/>
              <a:t>5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677385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0" y="-24"/>
            <a:ext cx="7344313" cy="1260000"/>
          </a:xfrm>
          <a:prstGeom prst="rect">
            <a:avLst/>
          </a:prstGeom>
        </p:spPr>
        <p:txBody>
          <a:bodyPr/>
          <a:lstStyle>
            <a:lvl1pPr marL="432000">
              <a:defRPr/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F783B-239F-4053-9DD5-7693AB3EA1F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23" name="Picture 22" descr="logo-landscape-medr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90232" y="5900928"/>
            <a:ext cx="1898904" cy="902208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CAB9-173E-4863-A808-F8706A748233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15E61-1A15-4689-A385-F519F9851F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CAB9-173E-4863-A808-F8706A748233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15E61-1A15-4689-A385-F519F9851F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CAB9-173E-4863-A808-F8706A748233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15E61-1A15-4689-A385-F519F9851F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CAB9-173E-4863-A808-F8706A748233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15E61-1A15-4689-A385-F519F9851F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A0D2-766F-454F-9A45-9F9B51E7115C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CDFE-AB9B-40AF-A6C8-E85BBF414A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A0D2-766F-454F-9A45-9F9B51E7115C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CDFE-AB9B-40AF-A6C8-E85BBF414A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A0D2-766F-454F-9A45-9F9B51E7115C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CDFE-AB9B-40AF-A6C8-E85BBF414A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A0D2-766F-454F-9A45-9F9B51E7115C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CDFE-AB9B-40AF-A6C8-E85BBF414A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A0D2-766F-454F-9A45-9F9B51E7115C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CDFE-AB9B-40AF-A6C8-E85BBF414A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A0D2-766F-454F-9A45-9F9B51E7115C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CDFE-AB9B-40AF-A6C8-E85BBF414A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landscape-medr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90232" y="5900928"/>
            <a:ext cx="1898904" cy="902208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A0D2-766F-454F-9A45-9F9B51E7115C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CDFE-AB9B-40AF-A6C8-E85BBF414A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A0D2-766F-454F-9A45-9F9B51E7115C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CDFE-AB9B-40AF-A6C8-E85BBF414A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A0D2-766F-454F-9A45-9F9B51E7115C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CDFE-AB9B-40AF-A6C8-E85BBF414A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A0D2-766F-454F-9A45-9F9B51E7115C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CDFE-AB9B-40AF-A6C8-E85BBF414A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A0D2-766F-454F-9A45-9F9B51E7115C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CDFE-AB9B-40AF-A6C8-E85BBF414A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CAB9-173E-4863-A808-F8706A748233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15E61-1A15-4689-A385-F519F9851F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CAB9-173E-4863-A808-F8706A748233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15E61-1A15-4689-A385-F519F9851F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CAB9-173E-4863-A808-F8706A748233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15E61-1A15-4689-A385-F519F9851F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CAB9-173E-4863-A808-F8706A748233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15E61-1A15-4689-A385-F519F9851F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CAB9-173E-4863-A808-F8706A748233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15E61-1A15-4689-A385-F519F9851F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CAB9-173E-4863-A808-F8706A748233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15E61-1A15-4689-A385-F519F9851F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CAB9-173E-4863-A808-F8706A748233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15E61-1A15-4689-A385-F519F9851F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8988425" y="0"/>
            <a:ext cx="155575" cy="6032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0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43663" y="61658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Clr>
                <a:srgbClr val="8C9190"/>
              </a:buClr>
              <a:defRPr sz="1400">
                <a:latin typeface="Century Gothic" pitchFamily="34" charset="0"/>
              </a:defRPr>
            </a:lvl1pPr>
          </a:lstStyle>
          <a:p>
            <a:pPr>
              <a:defRPr/>
            </a:pPr>
            <a:fld id="{4EA09CDE-D2B8-4D15-B0F4-74A84B00C6E6}" type="datetime1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Clr>
                <a:srgbClr val="8C9190"/>
              </a:buClr>
              <a:defRPr sz="1400" dirty="0"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381750"/>
            <a:ext cx="4333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8C9190"/>
              </a:buClr>
              <a:defRPr sz="1400">
                <a:latin typeface="+mj-lt"/>
              </a:defRPr>
            </a:lvl1pPr>
          </a:lstStyle>
          <a:p>
            <a:pPr>
              <a:defRPr/>
            </a:pPr>
            <a:fld id="{CC7130AE-96DA-4093-8C95-F91448EE87B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" name="Title 1"/>
          <p:cNvSpPr txBox="1">
            <a:spLocks/>
          </p:cNvSpPr>
          <p:nvPr userDrawn="1"/>
        </p:nvSpPr>
        <p:spPr>
          <a:xfrm>
            <a:off x="0" y="-24"/>
            <a:ext cx="7344313" cy="1260000"/>
          </a:xfrm>
          <a:prstGeom prst="rect">
            <a:avLst/>
          </a:prstGeom>
        </p:spPr>
        <p:txBody>
          <a:bodyPr/>
          <a:lstStyle>
            <a:lvl1pPr marL="432000">
              <a:defRPr/>
            </a:lvl1pPr>
          </a:lstStyle>
          <a:p>
            <a:pPr marL="432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C9190"/>
              </a:buClr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432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C9190"/>
              </a:buClr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" name="Picture 19" descr="logo-landscape-medres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190232" y="5900928"/>
            <a:ext cx="1898904" cy="9022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rgbClr val="8C9190"/>
        </a:buClr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rgbClr val="8C9190"/>
        </a:buClr>
        <a:defRPr sz="2800" b="1">
          <a:solidFill>
            <a:schemeClr val="bg1"/>
          </a:solidFill>
          <a:latin typeface="Century Gothic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rgbClr val="8C9190"/>
        </a:buClr>
        <a:defRPr sz="2800" b="1">
          <a:solidFill>
            <a:schemeClr val="bg1"/>
          </a:solidFill>
          <a:latin typeface="Century Gothic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rgbClr val="8C9190"/>
        </a:buClr>
        <a:defRPr sz="2800" b="1">
          <a:solidFill>
            <a:schemeClr val="bg1"/>
          </a:solidFill>
          <a:latin typeface="Century Gothic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rgbClr val="8C9190"/>
        </a:buClr>
        <a:defRPr sz="2800" b="1">
          <a:solidFill>
            <a:schemeClr val="bg1"/>
          </a:solidFill>
          <a:latin typeface="Century Gothic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rgbClr val="8C9190"/>
        </a:buClr>
        <a:defRPr sz="2800" b="1">
          <a:solidFill>
            <a:schemeClr val="bg1"/>
          </a:solidFill>
          <a:latin typeface="Century Gothic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rgbClr val="8C9190"/>
        </a:buClr>
        <a:defRPr sz="2800" b="1">
          <a:solidFill>
            <a:schemeClr val="bg1"/>
          </a:solidFill>
          <a:latin typeface="Century Gothic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rgbClr val="8C9190"/>
        </a:buClr>
        <a:defRPr sz="2800" b="1">
          <a:solidFill>
            <a:schemeClr val="bg1"/>
          </a:solidFill>
          <a:latin typeface="Century Gothic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rgbClr val="8C9190"/>
        </a:buClr>
        <a:defRPr sz="2800" b="1">
          <a:solidFill>
            <a:schemeClr val="bg1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lnSpc>
          <a:spcPct val="115000"/>
        </a:lnSpc>
        <a:spcBef>
          <a:spcPct val="75000"/>
        </a:spcBef>
        <a:spcAft>
          <a:spcPct val="0"/>
        </a:spcAft>
        <a:buClr>
          <a:srgbClr val="8C9190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buClr>
          <a:srgbClr val="8C9190"/>
        </a:buClr>
        <a:buChar char="•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buClr>
          <a:srgbClr val="8C9190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buClr>
          <a:srgbClr val="8C9190"/>
        </a:buClr>
        <a:buChar char="•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buClr>
          <a:srgbClr val="8C9190"/>
        </a:buClr>
        <a:buChar char="•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lnSpc>
          <a:spcPct val="115000"/>
        </a:lnSpc>
        <a:spcBef>
          <a:spcPct val="0"/>
        </a:spcBef>
        <a:spcAft>
          <a:spcPct val="0"/>
        </a:spcAft>
        <a:buClr>
          <a:srgbClr val="8C9190"/>
        </a:buClr>
        <a:buChar char="•"/>
        <a:defRPr sz="1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lnSpc>
          <a:spcPct val="115000"/>
        </a:lnSpc>
        <a:spcBef>
          <a:spcPct val="0"/>
        </a:spcBef>
        <a:spcAft>
          <a:spcPct val="0"/>
        </a:spcAft>
        <a:buClr>
          <a:srgbClr val="8C9190"/>
        </a:buClr>
        <a:buChar char="•"/>
        <a:defRPr sz="1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lnSpc>
          <a:spcPct val="115000"/>
        </a:lnSpc>
        <a:spcBef>
          <a:spcPct val="0"/>
        </a:spcBef>
        <a:spcAft>
          <a:spcPct val="0"/>
        </a:spcAft>
        <a:buClr>
          <a:srgbClr val="8C9190"/>
        </a:buClr>
        <a:buChar char="•"/>
        <a:defRPr sz="1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lnSpc>
          <a:spcPct val="115000"/>
        </a:lnSpc>
        <a:spcBef>
          <a:spcPct val="0"/>
        </a:spcBef>
        <a:spcAft>
          <a:spcPct val="0"/>
        </a:spcAft>
        <a:buClr>
          <a:srgbClr val="8C9190"/>
        </a:buClr>
        <a:buChar char="•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5CAB9-173E-4863-A808-F8706A748233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15E61-1A15-4689-A385-F519F9851FC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CA0D2-766F-454F-9A45-9F9B51E7115C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BCDFE-AB9B-40AF-A6C8-E85BBF414AD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ppp-plain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039225" cy="58007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p-b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73666" y="2167003"/>
            <a:ext cx="3005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+mj-lt"/>
              </a:rPr>
              <a:t>C-Tech Innovation </a:t>
            </a:r>
          </a:p>
          <a:p>
            <a:r>
              <a:rPr lang="en-GB" sz="1200" i="1" dirty="0" smtClean="0">
                <a:solidFill>
                  <a:schemeClr val="bg1"/>
                </a:solidFill>
                <a:latin typeface="+mj-lt"/>
              </a:rPr>
              <a:t>Profitable Growth through Innovation</a:t>
            </a:r>
            <a:endParaRPr lang="en-GB" sz="12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88280" y="3013276"/>
            <a:ext cx="2908168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dirty="0" smtClean="0">
                <a:solidFill>
                  <a:schemeClr val="bg1"/>
                </a:solidFill>
                <a:latin typeface="+mj-lt"/>
              </a:rPr>
              <a:t>David Gardner</a:t>
            </a:r>
          </a:p>
          <a:p>
            <a:r>
              <a:rPr lang="en-GB" sz="1700" dirty="0" err="1" smtClean="0">
                <a:solidFill>
                  <a:schemeClr val="bg1"/>
                </a:solidFill>
                <a:latin typeface="+mj-lt"/>
              </a:rPr>
              <a:t>ProSUM</a:t>
            </a:r>
            <a:r>
              <a:rPr lang="en-GB" sz="1700" dirty="0" smtClean="0">
                <a:solidFill>
                  <a:schemeClr val="bg1"/>
                </a:solidFill>
                <a:latin typeface="+mj-lt"/>
              </a:rPr>
              <a:t> – Kick off Meeting</a:t>
            </a:r>
          </a:p>
          <a:p>
            <a:r>
              <a:rPr lang="en-GB" sz="1700" dirty="0" smtClean="0">
                <a:solidFill>
                  <a:schemeClr val="bg1"/>
                </a:solidFill>
                <a:latin typeface="+mj-lt"/>
              </a:rPr>
              <a:t>13</a:t>
            </a:r>
            <a:r>
              <a:rPr lang="en-GB" sz="1700" baseline="30000" dirty="0" smtClean="0">
                <a:solidFill>
                  <a:schemeClr val="bg1"/>
                </a:solidFill>
                <a:latin typeface="+mj-lt"/>
              </a:rPr>
              <a:t>th</a:t>
            </a:r>
            <a:r>
              <a:rPr lang="en-GB" sz="1700" dirty="0" smtClean="0">
                <a:solidFill>
                  <a:schemeClr val="bg1"/>
                </a:solidFill>
                <a:latin typeface="+mj-lt"/>
              </a:rPr>
              <a:t> January 2015</a:t>
            </a:r>
            <a:endParaRPr lang="en-GB" sz="17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p-experim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039225" cy="5800725"/>
          </a:xfrm>
          <a:prstGeom prst="rect">
            <a:avLst/>
          </a:prstGeom>
        </p:spPr>
      </p:pic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757A7-81A1-4480-98D4-4758CD5B6F8A}" type="slidenum">
              <a:rPr lang="en-GB"/>
              <a:pPr>
                <a:defRPr/>
              </a:pPr>
              <a:t>2</a:t>
            </a:fld>
            <a:endParaRPr lang="en-GB" dirty="0"/>
          </a:p>
        </p:txBody>
      </p:sp>
      <p:graphicFrame>
        <p:nvGraphicFramePr>
          <p:cNvPr id="13" name="Diagram 12"/>
          <p:cNvGraphicFramePr/>
          <p:nvPr/>
        </p:nvGraphicFramePr>
        <p:xfrm>
          <a:off x="867896" y="1227551"/>
          <a:ext cx="8092796" cy="4671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187892"/>
            <a:ext cx="9144000" cy="601248"/>
          </a:xfrm>
          <a:prstGeom prst="rect">
            <a:avLst/>
          </a:prstGeom>
        </p:spPr>
        <p:txBody>
          <a:bodyPr/>
          <a:lstStyle/>
          <a:p>
            <a:pPr marL="363538" lvl="0" indent="6350" eaLnBrk="0" hangingPunct="0">
              <a:buClr>
                <a:srgbClr val="8C9190"/>
              </a:buClr>
            </a:pPr>
            <a:r>
              <a:rPr lang="en-GB" sz="2600" b="1" kern="0" dirty="0" smtClean="0">
                <a:solidFill>
                  <a:srgbClr val="FFFFFF"/>
                </a:solidFill>
                <a:ea typeface="+mj-ea"/>
                <a:cs typeface="Arial"/>
              </a:rPr>
              <a:t>Our Organisation</a:t>
            </a:r>
            <a:endParaRPr kumimoji="0" lang="en-US" sz="2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C2181BCE-8A1D-4AAD-BE7F-C0C001D569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>
                                            <p:graphicEl>
                                              <a:dgm id="{C2181BCE-8A1D-4AAD-BE7F-C0C001D569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graphicEl>
                                              <a:dgm id="{C2181BCE-8A1D-4AAD-BE7F-C0C001D569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>
                                            <p:graphicEl>
                                              <a:dgm id="{C2181BCE-8A1D-4AAD-BE7F-C0C001D569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C4603EAA-3D21-4C0A-817A-55517FBA85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graphicEl>
                                              <a:dgm id="{C4603EAA-3D21-4C0A-817A-55517FBA85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graphicEl>
                                              <a:dgm id="{C4603EAA-3D21-4C0A-817A-55517FBA85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>
                                            <p:graphicEl>
                                              <a:dgm id="{C4603EAA-3D21-4C0A-817A-55517FBA85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10E7CCC1-1E5C-4EDF-8968-92EBD5A581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>
                                            <p:graphicEl>
                                              <a:dgm id="{10E7CCC1-1E5C-4EDF-8968-92EBD5A581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>
                                            <p:graphicEl>
                                              <a:dgm id="{10E7CCC1-1E5C-4EDF-8968-92EBD5A581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>
                                            <p:graphicEl>
                                              <a:dgm id="{10E7CCC1-1E5C-4EDF-8968-92EBD5A581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052D43D3-994F-48FB-94C1-51BE820B96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graphicEl>
                                              <a:dgm id="{052D43D3-994F-48FB-94C1-51BE820B96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graphicEl>
                                              <a:dgm id="{052D43D3-994F-48FB-94C1-51BE820B96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>
                                            <p:graphicEl>
                                              <a:dgm id="{052D43D3-994F-48FB-94C1-51BE820B96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7DCD6451-F851-42C1-94F5-2E5CA5DA84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>
                                            <p:graphicEl>
                                              <a:dgm id="{7DCD6451-F851-42C1-94F5-2E5CA5DA84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graphicEl>
                                              <a:dgm id="{7DCD6451-F851-42C1-94F5-2E5CA5DA84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>
                                            <p:graphicEl>
                                              <a:dgm id="{7DCD6451-F851-42C1-94F5-2E5CA5DA84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F21CEC6A-BEE8-4245-B411-B80224AAEF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>
                                            <p:graphicEl>
                                              <a:dgm id="{F21CEC6A-BEE8-4245-B411-B80224AAEF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>
                                            <p:graphicEl>
                                              <a:dgm id="{F21CEC6A-BEE8-4245-B411-B80224AAEF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>
                                            <p:graphicEl>
                                              <a:dgm id="{F21CEC6A-BEE8-4245-B411-B80224AAEF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E47AE607-5F52-4669-B5CB-03226F944B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>
                                            <p:graphicEl>
                                              <a:dgm id="{E47AE607-5F52-4669-B5CB-03226F944B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>
                                            <p:graphicEl>
                                              <a:dgm id="{E47AE607-5F52-4669-B5CB-03226F944B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>
                                            <p:graphicEl>
                                              <a:dgm id="{E47AE607-5F52-4669-B5CB-03226F944B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2E2E1F9F-61BD-403F-BD90-2105DB4D0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>
                                            <p:graphicEl>
                                              <a:dgm id="{2E2E1F9F-61BD-403F-BD90-2105DB4D0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>
                                            <p:graphicEl>
                                              <a:dgm id="{2E2E1F9F-61BD-403F-BD90-2105DB4D0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>
                                            <p:graphicEl>
                                              <a:dgm id="{2E2E1F9F-61BD-403F-BD90-2105DB4D00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305014DA-2522-49DE-8D32-0E03A6B56B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>
                                            <p:graphicEl>
                                              <a:dgm id="{305014DA-2522-49DE-8D32-0E03A6B56B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>
                                            <p:graphicEl>
                                              <a:dgm id="{305014DA-2522-49DE-8D32-0E03A6B56B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>
                                            <p:graphicEl>
                                              <a:dgm id="{305014DA-2522-49DE-8D32-0E03A6B56B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 uiExpand="1">
        <p:bldSub>
          <a:bldDgm bld="lvlAtOnc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p-slide-Rand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039225" cy="5800725"/>
          </a:xfrm>
          <a:prstGeom prst="rect">
            <a:avLst/>
          </a:prstGeom>
        </p:spPr>
      </p:pic>
      <p:sp>
        <p:nvSpPr>
          <p:cNvPr id="55298" name="Content Placeholder 2"/>
          <p:cNvSpPr>
            <a:spLocks noGrp="1"/>
          </p:cNvSpPr>
          <p:nvPr>
            <p:ph idx="4294967295"/>
          </p:nvPr>
        </p:nvSpPr>
        <p:spPr>
          <a:xfrm>
            <a:off x="2242158" y="1515649"/>
            <a:ext cx="6444641" cy="4429012"/>
          </a:xfrm>
        </p:spPr>
        <p:txBody>
          <a:bodyPr/>
          <a:lstStyle/>
          <a:p>
            <a:pPr marL="0">
              <a:buFontTx/>
              <a:buNone/>
              <a:defRPr/>
            </a:pPr>
            <a:r>
              <a:rPr lang="en-GB" sz="1800" b="1" dirty="0" smtClean="0">
                <a:latin typeface="Arial" charset="0"/>
                <a:cs typeface="Arial" charset="0"/>
              </a:rPr>
              <a:t>Today’s scientific invention is the cornerstone of tomorrow’s world</a:t>
            </a:r>
          </a:p>
          <a:p>
            <a:pPr>
              <a:buFontTx/>
              <a:buBlip>
                <a:blip r:embed="rId4"/>
              </a:buBlip>
              <a:defRPr/>
            </a:pPr>
            <a:r>
              <a:rPr lang="en-GB" sz="1600" b="1" dirty="0" smtClean="0">
                <a:latin typeface="Arial" charset="0"/>
                <a:cs typeface="Arial" charset="0"/>
              </a:rPr>
              <a:t>We extend the boundaries of scientific research by developing products and processes in collaboration with external partners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GB" sz="1400" dirty="0" smtClean="0">
                <a:latin typeface="Arial" charset="0"/>
                <a:cs typeface="Arial" charset="0"/>
              </a:rPr>
              <a:t>Leader in international collaborative research, currently leading or partnering in 30 research programmes with a value of around €40M</a:t>
            </a:r>
          </a:p>
          <a:p>
            <a:pPr>
              <a:buFontTx/>
              <a:buBlip>
                <a:blip r:embed="rId4"/>
              </a:buBlip>
              <a:defRPr/>
            </a:pPr>
            <a:r>
              <a:rPr lang="en-GB" sz="1600" b="1" dirty="0" smtClean="0">
                <a:latin typeface="Arial" charset="0"/>
                <a:cs typeface="Arial" charset="0"/>
              </a:rPr>
              <a:t>We operate in key technology areas</a:t>
            </a:r>
          </a:p>
          <a:p>
            <a:pPr lvl="2">
              <a:buFont typeface="Arial" charset="0"/>
              <a:buChar char="•"/>
              <a:defRPr/>
            </a:pPr>
            <a:r>
              <a:rPr lang="en-US" sz="1400" dirty="0" smtClean="0">
                <a:latin typeface="Arial" charset="0"/>
                <a:cs typeface="Arial" charset="0"/>
              </a:rPr>
              <a:t>Advanced thermal processing</a:t>
            </a:r>
          </a:p>
          <a:p>
            <a:pPr lvl="2">
              <a:buFont typeface="Arial" charset="0"/>
              <a:buChar char="•"/>
              <a:defRPr/>
            </a:pPr>
            <a:r>
              <a:rPr lang="en-US" sz="1400" dirty="0" smtClean="0">
                <a:latin typeface="Arial" charset="0"/>
                <a:cs typeface="Arial" charset="0"/>
              </a:rPr>
              <a:t>Electrochemical technologies</a:t>
            </a:r>
          </a:p>
          <a:p>
            <a:pPr lvl="2">
              <a:buFont typeface="Arial" charset="0"/>
              <a:buChar char="•"/>
              <a:defRPr/>
            </a:pPr>
            <a:r>
              <a:rPr lang="en-US" sz="1400" dirty="0" smtClean="0">
                <a:latin typeface="Arial" charset="0"/>
                <a:cs typeface="Arial" charset="0"/>
              </a:rPr>
              <a:t>Innovative chemistry </a:t>
            </a:r>
          </a:p>
          <a:p>
            <a:pPr lvl="2">
              <a:buFont typeface="Arial" charset="0"/>
              <a:buChar char="•"/>
              <a:defRPr/>
            </a:pPr>
            <a:r>
              <a:rPr lang="en-US" sz="1400" dirty="0" smtClean="0">
                <a:latin typeface="Arial" charset="0"/>
                <a:cs typeface="Arial" charset="0"/>
              </a:rPr>
              <a:t>Monitoring and sensors</a:t>
            </a:r>
          </a:p>
          <a:p>
            <a:pPr lvl="2">
              <a:buFont typeface="Arial" charset="0"/>
              <a:buChar char="•"/>
              <a:defRPr/>
            </a:pPr>
            <a:r>
              <a:rPr lang="en-US" sz="1400" dirty="0" smtClean="0">
                <a:latin typeface="Arial" charset="0"/>
                <a:cs typeface="Arial" charset="0"/>
              </a:rPr>
              <a:t>Novel processing</a:t>
            </a:r>
            <a:endParaRPr lang="en-GB" sz="1400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B4452-D849-4A58-9D8B-9F2A0CADA50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0" y="187892"/>
            <a:ext cx="9144000" cy="601248"/>
          </a:xfrm>
          <a:prstGeom prst="rect">
            <a:avLst/>
          </a:prstGeom>
        </p:spPr>
        <p:txBody>
          <a:bodyPr/>
          <a:lstStyle/>
          <a:p>
            <a:pPr marL="363538" lvl="0" indent="6350" eaLnBrk="0" hangingPunct="0">
              <a:buClr>
                <a:srgbClr val="8C9190"/>
              </a:buClr>
            </a:pPr>
            <a:r>
              <a:rPr lang="en-GB" sz="2600" b="1" kern="0" dirty="0" smtClean="0">
                <a:solidFill>
                  <a:srgbClr val="FFFFFF"/>
                </a:solidFill>
                <a:ea typeface="+mj-ea"/>
                <a:cs typeface="Arial"/>
              </a:rPr>
              <a:t>Research &amp; Development</a:t>
            </a:r>
            <a:endParaRPr kumimoji="0" lang="en-US" sz="2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pp-slide-ed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039225" cy="5800725"/>
          </a:xfrm>
          <a:prstGeom prst="rect">
            <a:avLst/>
          </a:prstGeom>
        </p:spPr>
      </p:pic>
      <p:sp>
        <p:nvSpPr>
          <p:cNvPr id="57346" name="Content Placeholder 2"/>
          <p:cNvSpPr>
            <a:spLocks noGrp="1"/>
          </p:cNvSpPr>
          <p:nvPr>
            <p:ph idx="4294967295"/>
          </p:nvPr>
        </p:nvSpPr>
        <p:spPr>
          <a:xfrm>
            <a:off x="2254684" y="1515648"/>
            <a:ext cx="6469693" cy="5711869"/>
          </a:xfrm>
        </p:spPr>
        <p:txBody>
          <a:bodyPr/>
          <a:lstStyle/>
          <a:p>
            <a:pPr marL="0">
              <a:buFontTx/>
              <a:buNone/>
              <a:defRPr/>
            </a:pPr>
            <a:r>
              <a:rPr lang="en-GB" sz="1800" b="1" dirty="0" smtClean="0">
                <a:latin typeface="Arial" charset="0"/>
                <a:cs typeface="Arial" charset="0"/>
              </a:rPr>
              <a:t>Business growth is fuelled by successful application of new scientific discovery</a:t>
            </a:r>
          </a:p>
          <a:p>
            <a:pPr>
              <a:buFontTx/>
              <a:buBlip>
                <a:blip r:embed="rId4"/>
              </a:buBlip>
              <a:defRPr/>
            </a:pPr>
            <a:r>
              <a:rPr lang="en-GB" sz="1600" b="1" dirty="0" smtClean="0">
                <a:latin typeface="Arial" charset="0"/>
                <a:cs typeface="Arial" charset="0"/>
              </a:rPr>
              <a:t>We develop and commercialise processes and build equipment for the food, chemical and advanced material industries</a:t>
            </a:r>
          </a:p>
          <a:p>
            <a:pPr>
              <a:buFontTx/>
              <a:buBlip>
                <a:blip r:embed="rId4"/>
              </a:buBlip>
              <a:defRPr/>
            </a:pPr>
            <a:r>
              <a:rPr lang="en-GB" sz="1600" b="1" dirty="0" smtClean="0">
                <a:latin typeface="Arial" charset="0"/>
                <a:cs typeface="Arial" charset="0"/>
              </a:rPr>
              <a:t>Specialisms include</a:t>
            </a:r>
          </a:p>
          <a:p>
            <a:pPr lvl="1">
              <a:buFont typeface="Arial" charset="0"/>
              <a:buChar char="•"/>
              <a:defRPr/>
            </a:pPr>
            <a:r>
              <a:rPr lang="en-GB" sz="1600" dirty="0" smtClean="0">
                <a:latin typeface="Arial" charset="0"/>
                <a:cs typeface="Arial" charset="0"/>
              </a:rPr>
              <a:t>Thermal processing</a:t>
            </a:r>
          </a:p>
          <a:p>
            <a:pPr lvl="3">
              <a:defRPr/>
            </a:pPr>
            <a:r>
              <a:rPr lang="en-GB" dirty="0" smtClean="0">
                <a:latin typeface="Arial" charset="0"/>
                <a:cs typeface="Arial" charset="0"/>
              </a:rPr>
              <a:t>microwave, radio frequency, ohmic, plasma</a:t>
            </a:r>
          </a:p>
          <a:p>
            <a:pPr lvl="1">
              <a:buFont typeface="Arial" charset="0"/>
              <a:buChar char="•"/>
              <a:defRPr/>
            </a:pPr>
            <a:r>
              <a:rPr lang="en-GB" sz="1600" dirty="0" smtClean="0">
                <a:latin typeface="Arial" charset="0"/>
                <a:cs typeface="Arial" charset="0"/>
              </a:rPr>
              <a:t>Electro-chemistry</a:t>
            </a:r>
          </a:p>
          <a:p>
            <a:pPr lvl="3">
              <a:defRPr/>
            </a:pPr>
            <a:r>
              <a:rPr lang="en-GB" dirty="0" smtClean="0">
                <a:latin typeface="Arial" charset="0"/>
                <a:cs typeface="Arial" charset="0"/>
              </a:rPr>
              <a:t>waste treatment, metals processing, fuel cells, flow batteries</a:t>
            </a:r>
          </a:p>
          <a:p>
            <a:pPr>
              <a:buFontTx/>
              <a:buBlip>
                <a:blip r:embed="rId4"/>
              </a:buBlip>
              <a:defRPr/>
            </a:pPr>
            <a:r>
              <a:rPr lang="en-GB" sz="1600" b="1" dirty="0" smtClean="0">
                <a:latin typeface="Arial" charset="0"/>
                <a:cs typeface="Arial" charset="0"/>
              </a:rPr>
              <a:t>Engineering Design Service</a:t>
            </a:r>
          </a:p>
          <a:p>
            <a:pPr lvl="3">
              <a:buFont typeface="Arial" pitchFamily="34" charset="0"/>
              <a:buChar char="•"/>
              <a:defRPr/>
            </a:pPr>
            <a:r>
              <a:rPr lang="en-GB" dirty="0" smtClean="0">
                <a:latin typeface="Arial" charset="0"/>
                <a:cs typeface="Arial" charset="0"/>
              </a:rPr>
              <a:t>Commercially available design, analysis, manufacturing and life cycle assessment capability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EC6CB-2218-42DA-9237-3B51767D8150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0" y="187892"/>
            <a:ext cx="9144000" cy="601248"/>
          </a:xfrm>
          <a:prstGeom prst="rect">
            <a:avLst/>
          </a:prstGeom>
        </p:spPr>
        <p:txBody>
          <a:bodyPr/>
          <a:lstStyle/>
          <a:p>
            <a:pPr marL="357188" lvl="0" eaLnBrk="0" hangingPunct="0">
              <a:buClr>
                <a:srgbClr val="8C9190"/>
              </a:buClr>
            </a:pPr>
            <a:r>
              <a:rPr lang="en-GB" sz="2600" b="1" kern="0" noProof="0" dirty="0" smtClean="0">
                <a:solidFill>
                  <a:srgbClr val="FFFFFF"/>
                </a:solidFill>
                <a:ea typeface="+mj-ea"/>
                <a:cs typeface="Arial"/>
              </a:rPr>
              <a:t>Manufacturing Development</a:t>
            </a:r>
            <a:endParaRPr kumimoji="0" lang="en-US" sz="2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pp-slide-ed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039225" cy="580072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EC6CB-2218-42DA-9237-3B51767D8150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0" y="187892"/>
            <a:ext cx="9144000" cy="601248"/>
          </a:xfrm>
          <a:prstGeom prst="rect">
            <a:avLst/>
          </a:prstGeom>
        </p:spPr>
        <p:txBody>
          <a:bodyPr/>
          <a:lstStyle/>
          <a:p>
            <a:pPr marL="357188" lvl="0" eaLnBrk="0" hangingPunct="0">
              <a:buClr>
                <a:srgbClr val="8C9190"/>
              </a:buClr>
            </a:pPr>
            <a:r>
              <a:rPr lang="en-GB" sz="2600" b="1" kern="0" noProof="0" dirty="0" smtClean="0">
                <a:solidFill>
                  <a:srgbClr val="FFFFFF"/>
                </a:solidFill>
                <a:ea typeface="+mj-ea"/>
                <a:cs typeface="Arial"/>
              </a:rPr>
              <a:t>Personnel &amp; Roles</a:t>
            </a:r>
            <a:endParaRPr kumimoji="0" lang="en-US" sz="2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173399"/>
              </p:ext>
            </p:extLst>
          </p:nvPr>
        </p:nvGraphicFramePr>
        <p:xfrm>
          <a:off x="550925" y="1314451"/>
          <a:ext cx="8488300" cy="4561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742"/>
                <a:gridCol w="1588770"/>
                <a:gridCol w="1062990"/>
                <a:gridCol w="2758138"/>
                <a:gridCol w="1697660"/>
              </a:tblGrid>
              <a:tr h="864756">
                <a:tc>
                  <a:txBody>
                    <a:bodyPr/>
                    <a:lstStyle/>
                    <a:p>
                      <a:r>
                        <a:rPr lang="en-GB" dirty="0" smtClean="0"/>
                        <a:t>Name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Job Title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WP &amp; Tasks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Past Activities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Future</a:t>
                      </a:r>
                      <a:r>
                        <a:rPr lang="en-GB" baseline="0" dirty="0" smtClean="0"/>
                        <a:t> Contribution</a:t>
                      </a:r>
                      <a:endParaRPr lang="en-GB" dirty="0"/>
                    </a:p>
                  </a:txBody>
                  <a:tcPr/>
                </a:tc>
              </a:tr>
              <a:tr h="162968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David Gardner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Project Manager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5.1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WEEE flows for London; Defra/BIS</a:t>
                      </a:r>
                      <a:r>
                        <a:rPr lang="en-GB" sz="1400" baseline="0" dirty="0" smtClean="0"/>
                        <a:t> Resource Security Action Plan; EU Projects CRM </a:t>
                      </a:r>
                      <a:r>
                        <a:rPr lang="en-GB" sz="1400" baseline="0" dirty="0" err="1" smtClean="0"/>
                        <a:t>Innonet</a:t>
                      </a:r>
                      <a:r>
                        <a:rPr lang="en-GB" sz="1400" baseline="0" dirty="0" smtClean="0"/>
                        <a:t>, </a:t>
                      </a:r>
                      <a:r>
                        <a:rPr lang="en-GB" sz="1400" baseline="0" dirty="0" err="1" smtClean="0"/>
                        <a:t>Remanance</a:t>
                      </a:r>
                      <a:r>
                        <a:rPr lang="en-GB" sz="1400" baseline="0" dirty="0" smtClean="0"/>
                        <a:t>, </a:t>
                      </a:r>
                      <a:r>
                        <a:rPr lang="en-GB" sz="1400" baseline="0" dirty="0" err="1" smtClean="0"/>
                        <a:t>Wastecosmart</a:t>
                      </a:r>
                      <a:r>
                        <a:rPr lang="en-GB" sz="1400" baseline="0" dirty="0" smtClean="0"/>
                        <a:t>; Environmental Sustainability KTN – Materials Security SIG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Identification of stakeholder needs and expectations</a:t>
                      </a:r>
                      <a:endParaRPr lang="en-GB" sz="1400" dirty="0"/>
                    </a:p>
                  </a:txBody>
                  <a:tcPr/>
                </a:tc>
              </a:tr>
              <a:tr h="1122671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Jon </a:t>
                      </a:r>
                      <a:r>
                        <a:rPr lang="en-GB" sz="1400" dirty="0" err="1" smtClean="0"/>
                        <a:t>Extaniz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Technical Support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5.1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Resource Dashboard methodology; National profiles for CRM </a:t>
                      </a:r>
                      <a:r>
                        <a:rPr lang="en-GB" sz="1400" dirty="0" err="1" smtClean="0"/>
                        <a:t>Innonet</a:t>
                      </a:r>
                      <a:r>
                        <a:rPr lang="en-GB" sz="1400" dirty="0" smtClean="0"/>
                        <a:t>, LCA </a:t>
                      </a:r>
                      <a:r>
                        <a:rPr lang="en-GB" sz="1400" baseline="0" dirty="0" smtClean="0"/>
                        <a:t>for new technologies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Workshop development and data analysis</a:t>
                      </a:r>
                      <a:endParaRPr lang="en-GB" sz="1400" dirty="0"/>
                    </a:p>
                  </a:txBody>
                  <a:tcPr/>
                </a:tc>
              </a:tr>
              <a:tr h="86916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Other C-Tech staff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Technical / Project</a:t>
                      </a:r>
                      <a:r>
                        <a:rPr lang="en-GB" sz="1400" baseline="0" dirty="0" smtClean="0"/>
                        <a:t> Management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New</a:t>
                      </a:r>
                      <a:r>
                        <a:rPr lang="en-GB" sz="1400" baseline="0" dirty="0" smtClean="0"/>
                        <a:t> product development – data on composition, e.g. </a:t>
                      </a:r>
                      <a:r>
                        <a:rPr lang="en-GB" sz="1400" baseline="0" dirty="0" err="1" smtClean="0"/>
                        <a:t>Colabats</a:t>
                      </a:r>
                      <a:r>
                        <a:rPr lang="en-GB" sz="1400" baseline="0" dirty="0" smtClean="0"/>
                        <a:t> (batteries); Relight; Illuminate (lighting)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Providing support technical</a:t>
                      </a:r>
                      <a:r>
                        <a:rPr lang="en-GB" sz="1400" baseline="0" dirty="0" smtClean="0"/>
                        <a:t> material as required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8396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Century Gothic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7469</TotalTime>
  <Words>520</Words>
  <Application>Microsoft Office PowerPoint</Application>
  <PresentationFormat>On-screen Show (4:3)</PresentationFormat>
  <Paragraphs>84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1_Default Design</vt:lpstr>
      <vt:lpstr>1_Custom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C-Tech Innovation Limited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C-Tech Innovation Limited Master</dc:title>
  <dc:creator>Paul Radage</dc:creator>
  <cp:lastModifiedBy>Sarah Downes</cp:lastModifiedBy>
  <cp:revision>281</cp:revision>
  <dcterms:created xsi:type="dcterms:W3CDTF">2005-11-11T10:03:45Z</dcterms:created>
  <dcterms:modified xsi:type="dcterms:W3CDTF">2015-01-06T09:02:08Z</dcterms:modified>
</cp:coreProperties>
</file>