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8" r:id="rId2"/>
    <p:sldId id="346" r:id="rId3"/>
    <p:sldId id="351" r:id="rId4"/>
    <p:sldId id="355" r:id="rId5"/>
    <p:sldId id="356" r:id="rId6"/>
    <p:sldId id="357" r:id="rId7"/>
    <p:sldId id="358" r:id="rId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0">
          <p15:clr>
            <a:srgbClr val="A4A3A4"/>
          </p15:clr>
        </p15:guide>
        <p15:guide id="2" pos="234">
          <p15:clr>
            <a:srgbClr val="A4A3A4"/>
          </p15:clr>
        </p15:guide>
        <p15:guide id="3" pos="1415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9CCFF"/>
    <a:srgbClr val="FF66FF"/>
    <a:srgbClr val="EB9709"/>
    <a:srgbClr val="CC99FF"/>
    <a:srgbClr val="A5A09E"/>
    <a:srgbClr val="A9A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6446" autoAdjust="0"/>
  </p:normalViewPr>
  <p:slideViewPr>
    <p:cSldViewPr snapToGrid="0">
      <p:cViewPr varScale="1">
        <p:scale>
          <a:sx n="43" d="100"/>
          <a:sy n="43" d="100"/>
        </p:scale>
        <p:origin x="690" y="48"/>
      </p:cViewPr>
      <p:guideLst>
        <p:guide orient="horz" pos="4070"/>
        <p:guide pos="234"/>
        <p:guide pos="1415"/>
        <p:guide pos="2879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30" y="15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t" anchorCtr="0" compatLnSpc="1">
            <a:prstTxWarp prst="textNoShape">
              <a:avLst/>
            </a:prstTxWarp>
          </a:bodyPr>
          <a:lstStyle>
            <a:lvl1pPr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t" anchorCtr="0" compatLnSpc="1">
            <a:prstTxWarp prst="textNoShape">
              <a:avLst/>
            </a:prstTxWarp>
          </a:bodyPr>
          <a:lstStyle>
            <a:lvl1pPr algn="r"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b" anchorCtr="0" compatLnSpc="1">
            <a:prstTxWarp prst="textNoShape">
              <a:avLst/>
            </a:prstTxWarp>
          </a:bodyPr>
          <a:lstStyle>
            <a:lvl1pPr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F9B6AFEE-BF26-4A2C-B39F-1F3FFB8D40C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0279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t" anchorCtr="0" compatLnSpc="1">
            <a:prstTxWarp prst="textNoShape">
              <a:avLst/>
            </a:prstTxWarp>
          </a:bodyPr>
          <a:lstStyle>
            <a:lvl1pPr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t" anchorCtr="0" compatLnSpc="1">
            <a:prstTxWarp prst="textNoShape">
              <a:avLst/>
            </a:prstTxWarp>
          </a:bodyPr>
          <a:lstStyle>
            <a:lvl1pPr algn="r"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b" anchorCtr="0" compatLnSpc="1">
            <a:prstTxWarp prst="textNoShape">
              <a:avLst/>
            </a:prstTxWarp>
          </a:bodyPr>
          <a:lstStyle>
            <a:lvl1pPr defTabSz="927932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2" tIns="46419" rIns="92842" bIns="4641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b="0"/>
            </a:lvl1pPr>
          </a:lstStyle>
          <a:p>
            <a:pPr>
              <a:defRPr/>
            </a:pPr>
            <a:fld id="{0C991DAF-0868-4378-A27B-0C6EA41FC0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0824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0239-1A30-46BB-8B9E-B00DD221801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16656984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4FB8-8102-4235-9323-588012B57B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29849524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84188"/>
            <a:ext cx="2073275" cy="320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1838" y="484188"/>
            <a:ext cx="6072187" cy="320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10A9-A6A6-4546-8F44-F4671B31E9F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5363482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1E32-92B4-45DE-AED4-B505FC1ECE2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39857708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CB87-3432-465B-8F58-411EA3EE9D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33765346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12913" y="2206625"/>
            <a:ext cx="3232150" cy="147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7463" y="2206625"/>
            <a:ext cx="3232150" cy="147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B769-2BE0-49E5-9BF0-5E2467A9A5F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7071244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39E9-D7F4-48E4-99DE-239AF278DF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6187931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1041C-B4D2-4726-AC43-C6A3C1442D4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42658314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4A32F-5BF3-43AF-A6FF-0DF464143A4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4234576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2273-ADB9-48C9-AB92-6FCFBDD6D3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6369074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0448-C3B3-49A0-85B9-2092CFA9276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</p:spTree>
    <p:extLst>
      <p:ext uri="{BB962C8B-B14F-4D97-AF65-F5344CB8AC3E}">
        <p14:creationId xmlns:p14="http://schemas.microsoft.com/office/powerpoint/2010/main" val="42082512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nd_page_typ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2913" y="2206625"/>
            <a:ext cx="6616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5388" y="6646863"/>
            <a:ext cx="250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C4003C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D8E1984-0942-45B5-B0BE-CDD55C79FA7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3102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7113" y="6696075"/>
            <a:ext cx="6365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0">
                <a:solidFill>
                  <a:srgbClr val="76A4C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The Batteries Directive &amp; The Producer Responsability - March 23th-25th, 2011 - Budapest - HUNGARY</a:t>
            </a:r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291263"/>
            <a:ext cx="1406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90538"/>
            <a:ext cx="6878638" cy="463550"/>
          </a:xfrm>
          <a:prstGeom prst="rect">
            <a:avLst/>
          </a:prstGeom>
          <a:gradFill rotWithShape="1">
            <a:gsLst>
              <a:gs pos="0">
                <a:srgbClr val="F53333"/>
              </a:gs>
              <a:gs pos="100000">
                <a:srgbClr val="6D4604">
                  <a:alpha val="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CH" altLang="en-US" smtClean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484188"/>
            <a:ext cx="82978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 du masque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438150" indent="-438150" algn="l" rtl="0" eaLnBrk="1" fontAlgn="base" hangingPunct="1">
        <a:lnSpc>
          <a:spcPct val="90000"/>
        </a:lnSpc>
        <a:spcBef>
          <a:spcPct val="35000"/>
        </a:spcBef>
        <a:spcAft>
          <a:spcPct val="40000"/>
        </a:spcAft>
        <a:buClr>
          <a:srgbClr val="F53333"/>
        </a:buClr>
        <a:buFont typeface="Monotype Sorts" pitchFamily="2" charset="2"/>
        <a:buAutoNum type="arabicPeriod"/>
        <a:defRPr sz="2300">
          <a:solidFill>
            <a:srgbClr val="505050"/>
          </a:solidFill>
          <a:latin typeface="+mn-lt"/>
          <a:ea typeface="+mn-ea"/>
          <a:cs typeface="+mn-cs"/>
        </a:defRPr>
      </a:lvl1pPr>
      <a:lvl2pPr marL="882650" indent="-342900" algn="l" rtl="0" eaLnBrk="1" fontAlgn="base" hangingPunct="1">
        <a:lnSpc>
          <a:spcPct val="90000"/>
        </a:lnSpc>
        <a:spcBef>
          <a:spcPct val="35000"/>
        </a:spcBef>
        <a:spcAft>
          <a:spcPct val="20000"/>
        </a:spcAft>
        <a:buClr>
          <a:srgbClr val="505050"/>
        </a:buClr>
        <a:buSzPct val="120000"/>
        <a:buFont typeface="Arial" charset="0"/>
        <a:buChar char="&gt;"/>
        <a:defRPr>
          <a:solidFill>
            <a:srgbClr val="505050"/>
          </a:solidFill>
          <a:latin typeface="+mn-lt"/>
        </a:defRPr>
      </a:lvl2pPr>
      <a:lvl3pPr marL="1198563" indent="-3048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8E8E8E"/>
        </a:buClr>
        <a:buChar char="•"/>
        <a:defRPr sz="1600">
          <a:solidFill>
            <a:schemeClr val="tx1"/>
          </a:solidFill>
          <a:latin typeface="+mn-lt"/>
        </a:defRPr>
      </a:lvl3pPr>
      <a:lvl4pPr marL="2030413" indent="-3810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marL="2590800" indent="-3810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3048000" indent="-3810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505200" indent="-3810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962400" indent="-3810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419600" indent="-3810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964113"/>
            <a:ext cx="6105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Clr>
                <a:srgbClr val="F53333"/>
              </a:buClr>
              <a:buFont typeface="Monotype Sorts" pitchFamily="2" charset="2"/>
              <a:buAutoNum type="arabicPeriod"/>
              <a:defRPr sz="2300">
                <a:solidFill>
                  <a:srgbClr val="505050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505050"/>
              </a:buClr>
              <a:buSzPct val="120000"/>
              <a:buFont typeface="Arial" charset="0"/>
              <a:buChar char="&gt;"/>
              <a:defRPr>
                <a:solidFill>
                  <a:srgbClr val="505050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buClr>
                <a:srgbClr val="8E8E8E"/>
              </a:buClr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3D1721B-7D6C-4A0D-8BBB-1BA6DE65BB74}" type="slidenum">
              <a:rPr lang="fr-FR" altLang="en-US" sz="1000" smtClean="0">
                <a:solidFill>
                  <a:srgbClr val="C4003C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fr-FR" altLang="en-US" sz="1000" smtClean="0">
              <a:solidFill>
                <a:srgbClr val="C4003C"/>
              </a:solidFill>
            </a:endParaRPr>
          </a:p>
        </p:txBody>
      </p:sp>
      <p:sp>
        <p:nvSpPr>
          <p:cNvPr id="3076" name="ZoneTexte 4"/>
          <p:cNvSpPr txBox="1">
            <a:spLocks noChangeArrowheads="1"/>
          </p:cNvSpPr>
          <p:nvPr/>
        </p:nvSpPr>
        <p:spPr bwMode="auto">
          <a:xfrm>
            <a:off x="6184900" y="5786438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Clr>
                <a:srgbClr val="F53333"/>
              </a:buClr>
              <a:buFont typeface="Monotype Sorts" pitchFamily="2" charset="2"/>
              <a:buAutoNum type="arabicPeriod"/>
              <a:defRPr sz="2300">
                <a:solidFill>
                  <a:srgbClr val="505050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505050"/>
              </a:buClr>
              <a:buSzPct val="120000"/>
              <a:buFont typeface="Arial" charset="0"/>
              <a:buChar char="&gt;"/>
              <a:defRPr>
                <a:solidFill>
                  <a:srgbClr val="505050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buClr>
                <a:srgbClr val="8E8E8E"/>
              </a:buClr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CH" altLang="en-US" sz="2000" dirty="0" smtClean="0">
                <a:solidFill>
                  <a:srgbClr val="0000CC"/>
                </a:solidFill>
                <a:latin typeface="Arial" charset="0"/>
              </a:rPr>
              <a:t>Jan 13, 2015</a:t>
            </a:r>
            <a:endParaRPr lang="fr-CH" altLang="en-US" sz="2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077" name="ZoneTexte 2"/>
          <p:cNvSpPr txBox="1">
            <a:spLocks noChangeArrowheads="1"/>
          </p:cNvSpPr>
          <p:nvPr/>
        </p:nvSpPr>
        <p:spPr bwMode="auto">
          <a:xfrm>
            <a:off x="333375" y="1818704"/>
            <a:ext cx="8258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Clr>
                <a:srgbClr val="F53333"/>
              </a:buClr>
              <a:buFont typeface="Monotype Sorts" pitchFamily="2" charset="2"/>
              <a:buAutoNum type="arabicPeriod"/>
              <a:defRPr sz="2300">
                <a:solidFill>
                  <a:srgbClr val="505050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505050"/>
              </a:buClr>
              <a:buSzPct val="120000"/>
              <a:buFont typeface="Arial" charset="0"/>
              <a:buChar char="&gt;"/>
              <a:defRPr>
                <a:solidFill>
                  <a:srgbClr val="505050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buClr>
                <a:srgbClr val="8E8E8E"/>
              </a:buClr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BE" altLang="en-US" sz="3600" dirty="0" err="1" smtClean="0">
                <a:solidFill>
                  <a:schemeClr val="tx1"/>
                </a:solidFill>
                <a:latin typeface="Arial" charset="0"/>
              </a:rPr>
              <a:t>ProSUM</a:t>
            </a:r>
            <a:endParaRPr lang="fr-BE" altLang="en-US" sz="36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BE" altLang="en-US" sz="36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BE" altLang="en-US" sz="2400" dirty="0" smtClean="0">
                <a:solidFill>
                  <a:srgbClr val="0000CC"/>
                </a:solidFill>
                <a:latin typeface="Arial" charset="0"/>
              </a:rPr>
              <a:t>RECHARGE input for Batteries</a:t>
            </a:r>
          </a:p>
        </p:txBody>
      </p:sp>
      <p:sp>
        <p:nvSpPr>
          <p:cNvPr id="3078" name="ZoneTexte 4"/>
          <p:cNvSpPr txBox="1">
            <a:spLocks noChangeArrowheads="1"/>
          </p:cNvSpPr>
          <p:nvPr/>
        </p:nvSpPr>
        <p:spPr bwMode="auto">
          <a:xfrm>
            <a:off x="323850" y="5775325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Clr>
                <a:srgbClr val="F53333"/>
              </a:buClr>
              <a:buFont typeface="Monotype Sorts" pitchFamily="2" charset="2"/>
              <a:buAutoNum type="arabicPeriod"/>
              <a:defRPr sz="2300">
                <a:solidFill>
                  <a:srgbClr val="505050"/>
                </a:solidFill>
                <a:latin typeface="Trebuchet MS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0000"/>
              </a:spcAft>
              <a:buClr>
                <a:srgbClr val="505050"/>
              </a:buClr>
              <a:buSzPct val="120000"/>
              <a:buFont typeface="Arial" charset="0"/>
              <a:buChar char="&gt;"/>
              <a:defRPr>
                <a:solidFill>
                  <a:srgbClr val="505050"/>
                </a:solidFill>
                <a:latin typeface="Trebuchet MS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5000"/>
              </a:spcBef>
              <a:buClr>
                <a:srgbClr val="8E8E8E"/>
              </a:buClr>
              <a:buChar char="•"/>
              <a:defRPr sz="16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CH" altLang="en-US" sz="2000">
                <a:solidFill>
                  <a:srgbClr val="0000CC"/>
                </a:solidFill>
                <a:latin typeface="Arial" charset="0"/>
              </a:rPr>
              <a:t>C. CHANSON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4813"/>
            <a:ext cx="88582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079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27038" y="539750"/>
            <a:ext cx="517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sz="2400" dirty="0" smtClean="0"/>
              <a:t>WP2: </a:t>
            </a:r>
            <a:r>
              <a:rPr lang="fr-CH" altLang="en-US" sz="2400" dirty="0" err="1" smtClean="0"/>
              <a:t>Urban</a:t>
            </a:r>
            <a:r>
              <a:rPr lang="fr-CH" altLang="en-US" sz="2400" dirty="0" smtClean="0"/>
              <a:t> mine </a:t>
            </a:r>
            <a:r>
              <a:rPr lang="fr-CH" altLang="en-US" sz="2400" dirty="0" err="1" smtClean="0"/>
              <a:t>characterisation</a:t>
            </a:r>
            <a:endParaRPr lang="fr-CH" alt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2300" y="1001548"/>
            <a:ext cx="77779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BE" dirty="0" smtClean="0"/>
              <a:t>T2.1: </a:t>
            </a:r>
            <a:r>
              <a:rPr lang="fr-BE" dirty="0" err="1" smtClean="0"/>
              <a:t>characterising</a:t>
            </a:r>
            <a:r>
              <a:rPr lang="fr-BE" dirty="0" smtClean="0"/>
              <a:t> </a:t>
            </a:r>
            <a:r>
              <a:rPr lang="fr-BE" dirty="0"/>
              <a:t>CRM </a:t>
            </a:r>
            <a:r>
              <a:rPr lang="fr-BE" dirty="0" err="1"/>
              <a:t>parameter</a:t>
            </a:r>
            <a:r>
              <a:rPr lang="fr-BE" dirty="0"/>
              <a:t> </a:t>
            </a:r>
            <a:r>
              <a:rPr lang="fr-BE" dirty="0" smtClean="0"/>
              <a:t>configurations: </a:t>
            </a:r>
            <a:r>
              <a:rPr lang="fr-BE" b="0" dirty="0" smtClean="0"/>
              <a:t>contribution and fit to batteries ( 5 </a:t>
            </a:r>
            <a:r>
              <a:rPr lang="fr-BE" b="0" dirty="0" err="1" smtClean="0"/>
              <a:t>days</a:t>
            </a:r>
            <a:r>
              <a:rPr lang="fr-BE" b="0" dirty="0" smtClean="0"/>
              <a:t>/ Jan-</a:t>
            </a:r>
            <a:r>
              <a:rPr lang="fr-BE" b="0" dirty="0" err="1" smtClean="0"/>
              <a:t>Feb</a:t>
            </a:r>
            <a:r>
              <a:rPr lang="fr-BE" b="0" dirty="0" smtClean="0"/>
              <a:t> 2015)</a:t>
            </a:r>
          </a:p>
          <a:p>
            <a:pPr marL="342900" indent="-342900">
              <a:buFontTx/>
              <a:buChar char="-"/>
            </a:pPr>
            <a:endParaRPr lang="fr-BE" b="0" dirty="0" smtClean="0"/>
          </a:p>
          <a:p>
            <a:pPr marL="342900" indent="-342900">
              <a:buFontTx/>
              <a:buChar char="-"/>
            </a:pPr>
            <a:r>
              <a:rPr lang="en-US" dirty="0"/>
              <a:t>T2.1.1: Screen available data on CRMs </a:t>
            </a:r>
            <a:r>
              <a:rPr lang="en-US" dirty="0" smtClean="0"/>
              <a:t>components:  </a:t>
            </a:r>
            <a:r>
              <a:rPr lang="en-US" b="0" dirty="0" smtClean="0"/>
              <a:t>review of market data and validation, assessment of CRM content per technology. Consolidation for public communication. (25 days/ June 2015).</a:t>
            </a:r>
          </a:p>
          <a:p>
            <a:pPr marL="342900" indent="-342900">
              <a:buFontTx/>
              <a:buChar char="-"/>
            </a:pPr>
            <a:endParaRPr lang="en-US" b="0" dirty="0" smtClean="0"/>
          </a:p>
          <a:p>
            <a:pPr marL="342900" indent="-342900">
              <a:buFontTx/>
              <a:buChar char="-"/>
            </a:pPr>
            <a:r>
              <a:rPr lang="en-US" dirty="0"/>
              <a:t>T2.1.2: Identify factors affecting CRMs in </a:t>
            </a:r>
            <a:r>
              <a:rPr lang="en-US" dirty="0" smtClean="0"/>
              <a:t>comp</a:t>
            </a:r>
            <a:r>
              <a:rPr lang="en-US" dirty="0"/>
              <a:t>: </a:t>
            </a:r>
            <a:r>
              <a:rPr lang="en-US" b="0" dirty="0" smtClean="0"/>
              <a:t>Technologies </a:t>
            </a:r>
            <a:r>
              <a:rPr lang="en-US" b="0" dirty="0"/>
              <a:t>which have driven the selection of CRM, </a:t>
            </a:r>
            <a:r>
              <a:rPr lang="en-US" b="0" dirty="0" smtClean="0"/>
              <a:t>Description of environmental impacts, products </a:t>
            </a:r>
            <a:r>
              <a:rPr lang="en-US" b="0" dirty="0"/>
              <a:t>specific constraints in </a:t>
            </a:r>
            <a:r>
              <a:rPr lang="en-US" b="0" dirty="0" smtClean="0"/>
              <a:t>batteries </a:t>
            </a:r>
            <a:r>
              <a:rPr lang="en-US" b="0" dirty="0"/>
              <a:t>design: active material usage linked to it's electrochemical properties</a:t>
            </a:r>
            <a:r>
              <a:rPr lang="en-US" b="0" dirty="0" smtClean="0"/>
              <a:t>. (10 days/ March 2016)</a:t>
            </a:r>
          </a:p>
          <a:p>
            <a:pPr marL="342900" indent="-342900">
              <a:buFontTx/>
              <a:buChar char="-"/>
            </a:pPr>
            <a:endParaRPr lang="en-US" b="0" dirty="0"/>
          </a:p>
          <a:p>
            <a:pPr marL="342900" indent="-342900">
              <a:buFontTx/>
              <a:buChar char="-"/>
            </a:pPr>
            <a:r>
              <a:rPr lang="en-US" dirty="0"/>
              <a:t>T2.1.3: Future development of CRM contents : </a:t>
            </a:r>
            <a:r>
              <a:rPr lang="en-US" b="0" dirty="0"/>
              <a:t>assessment of the technology changes and market penetration rate for the next 5 to 10 years </a:t>
            </a:r>
            <a:r>
              <a:rPr lang="en-US" b="0" dirty="0" smtClean="0"/>
              <a:t>(15 days/ June 2016).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660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27038" y="539750"/>
            <a:ext cx="517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sz="2400" dirty="0" smtClean="0"/>
              <a:t>WP2: </a:t>
            </a:r>
            <a:r>
              <a:rPr lang="fr-CH" altLang="en-US" sz="2400" dirty="0" err="1" smtClean="0"/>
              <a:t>Urban</a:t>
            </a:r>
            <a:r>
              <a:rPr lang="fr-CH" altLang="en-US" sz="2400" dirty="0" smtClean="0"/>
              <a:t> mine </a:t>
            </a:r>
            <a:r>
              <a:rPr lang="fr-CH" altLang="en-US" sz="2400" dirty="0" err="1" smtClean="0"/>
              <a:t>characterisation</a:t>
            </a:r>
            <a:endParaRPr lang="fr-CH" alt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9952" y="128283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804990" y="1401108"/>
            <a:ext cx="6751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T2.2: Consolidate data into CRM </a:t>
            </a:r>
            <a:r>
              <a:rPr lang="it-IT" dirty="0" smtClean="0"/>
              <a:t>database: </a:t>
            </a:r>
            <a:r>
              <a:rPr lang="it-IT" b="0" dirty="0" smtClean="0"/>
              <a:t>supply of data and contribution to batteries data integration (25 days/ when needed May-Oct 2016)</a:t>
            </a:r>
            <a:endParaRPr lang="it-IT" b="0" dirty="0"/>
          </a:p>
          <a:p>
            <a:endParaRPr lang="it-IT" dirty="0"/>
          </a:p>
          <a:p>
            <a:r>
              <a:rPr lang="en-US" dirty="0"/>
              <a:t>T2.3: Identify and validate </a:t>
            </a:r>
            <a:r>
              <a:rPr lang="en-US" dirty="0" err="1"/>
              <a:t>characterisation</a:t>
            </a:r>
            <a:r>
              <a:rPr lang="en-US" dirty="0"/>
              <a:t> </a:t>
            </a:r>
            <a:r>
              <a:rPr lang="en-US" dirty="0" smtClean="0"/>
              <a:t>methods. </a:t>
            </a:r>
            <a:r>
              <a:rPr lang="en-US" b="0" dirty="0"/>
              <a:t>support and </a:t>
            </a:r>
            <a:r>
              <a:rPr lang="en-US" b="0" dirty="0" smtClean="0"/>
              <a:t>fit </a:t>
            </a:r>
            <a:r>
              <a:rPr lang="en-US" b="0" dirty="0"/>
              <a:t>for batteries </a:t>
            </a:r>
            <a:r>
              <a:rPr lang="en-US" b="0" dirty="0" smtClean="0"/>
              <a:t>(10 days / When needed)</a:t>
            </a:r>
            <a:endParaRPr lang="en-US" b="0" dirty="0"/>
          </a:p>
          <a:p>
            <a:endParaRPr lang="en-US" dirty="0" smtClean="0"/>
          </a:p>
          <a:p>
            <a:r>
              <a:rPr lang="en-US" dirty="0"/>
              <a:t>T2.4: Update + quality assessment </a:t>
            </a:r>
            <a:r>
              <a:rPr lang="en-US" dirty="0" smtClean="0"/>
              <a:t>protocols: </a:t>
            </a:r>
            <a:r>
              <a:rPr lang="en-US" b="0" dirty="0" smtClean="0"/>
              <a:t>support and fit for batteries (5 days/ When needed)</a:t>
            </a: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5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27038" y="539750"/>
            <a:ext cx="5756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sz="2400" dirty="0" smtClean="0"/>
              <a:t>WP3:  Stock and flow </a:t>
            </a:r>
            <a:r>
              <a:rPr lang="fr-CH" altLang="en-US" sz="2400" dirty="0" err="1" smtClean="0"/>
              <a:t>characterisation</a:t>
            </a:r>
            <a:endParaRPr lang="fr-CH" alt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9952" y="128283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19390" y="1483092"/>
            <a:ext cx="70324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T3.1: Product </a:t>
            </a:r>
            <a:r>
              <a:rPr lang="fr-BE" dirty="0" smtClean="0"/>
              <a:t>Stocks: </a:t>
            </a:r>
            <a:r>
              <a:rPr lang="en-US" dirty="0" smtClean="0"/>
              <a:t> </a:t>
            </a:r>
            <a:r>
              <a:rPr lang="en-US" b="0" dirty="0"/>
              <a:t>identification of batteries technologies placed on the market since the last 10 years. Assessment of using and hoarding </a:t>
            </a:r>
            <a:r>
              <a:rPr lang="en-US" b="0" dirty="0" smtClean="0"/>
              <a:t>times. </a:t>
            </a:r>
            <a:r>
              <a:rPr lang="en-US" b="0" dirty="0" err="1" smtClean="0"/>
              <a:t>Characterisation</a:t>
            </a:r>
            <a:r>
              <a:rPr lang="en-US" b="0" dirty="0" smtClean="0"/>
              <a:t> according the type of batteries (portable/ automotive/ industrial) (10 days / Dec 2015).</a:t>
            </a:r>
            <a:endParaRPr lang="fr-BE" b="0" dirty="0" smtClean="0"/>
          </a:p>
          <a:p>
            <a:endParaRPr lang="fr-BE" dirty="0"/>
          </a:p>
          <a:p>
            <a:r>
              <a:rPr lang="fr-BE" dirty="0"/>
              <a:t>T3.2: </a:t>
            </a:r>
            <a:r>
              <a:rPr lang="fr-BE" dirty="0" err="1"/>
              <a:t>Complementary</a:t>
            </a:r>
            <a:r>
              <a:rPr lang="fr-BE" dirty="0"/>
              <a:t> </a:t>
            </a:r>
            <a:r>
              <a:rPr lang="fr-BE" dirty="0" err="1"/>
              <a:t>Flows</a:t>
            </a:r>
            <a:r>
              <a:rPr lang="fr-BE" dirty="0"/>
              <a:t> </a:t>
            </a:r>
            <a:r>
              <a:rPr lang="fr-BE" dirty="0" smtClean="0"/>
              <a:t>: </a:t>
            </a:r>
            <a:r>
              <a:rPr lang="fr-BE" b="0" dirty="0" err="1" smtClean="0"/>
              <a:t>assessment</a:t>
            </a:r>
            <a:r>
              <a:rPr lang="fr-BE" b="0" dirty="0" smtClean="0"/>
              <a:t> of batteries </a:t>
            </a:r>
            <a:r>
              <a:rPr lang="fr-BE" b="0" dirty="0" err="1" smtClean="0"/>
              <a:t>lifespan</a:t>
            </a:r>
            <a:r>
              <a:rPr lang="fr-BE" b="0" dirty="0" smtClean="0"/>
              <a:t> and second use/</a:t>
            </a:r>
            <a:r>
              <a:rPr lang="fr-BE" b="0" dirty="0" err="1" smtClean="0"/>
              <a:t>re-use</a:t>
            </a:r>
            <a:r>
              <a:rPr lang="fr-BE" b="0" dirty="0" smtClean="0"/>
              <a:t> </a:t>
            </a:r>
            <a:r>
              <a:rPr lang="fr-BE" b="0" dirty="0" err="1" smtClean="0"/>
              <a:t>possibilities</a:t>
            </a:r>
            <a:r>
              <a:rPr lang="fr-BE" b="0" dirty="0"/>
              <a:t>,</a:t>
            </a:r>
            <a:r>
              <a:rPr lang="fr-BE" b="0" dirty="0" smtClean="0"/>
              <a:t> compatibility </a:t>
            </a:r>
            <a:r>
              <a:rPr lang="fr-BE" b="0" dirty="0" err="1" smtClean="0"/>
              <a:t>with</a:t>
            </a:r>
            <a:r>
              <a:rPr lang="fr-BE" b="0" dirty="0" smtClean="0"/>
              <a:t> WEEE </a:t>
            </a:r>
            <a:r>
              <a:rPr lang="fr-BE" b="0" dirty="0" err="1" smtClean="0"/>
              <a:t>flows</a:t>
            </a:r>
            <a:r>
              <a:rPr lang="fr-BE" b="0" dirty="0" smtClean="0"/>
              <a:t> (4 </a:t>
            </a:r>
            <a:r>
              <a:rPr lang="fr-BE" b="0" dirty="0" err="1" smtClean="0"/>
              <a:t>days</a:t>
            </a:r>
            <a:r>
              <a:rPr lang="fr-BE" b="0" dirty="0" smtClean="0"/>
              <a:t>/ </a:t>
            </a:r>
            <a:r>
              <a:rPr lang="fr-BE" b="0" dirty="0" err="1" smtClean="0"/>
              <a:t>Apr</a:t>
            </a:r>
            <a:r>
              <a:rPr lang="fr-BE" b="0" dirty="0" smtClean="0"/>
              <a:t> 2015).</a:t>
            </a:r>
            <a:endParaRPr lang="fr-BE" b="0" dirty="0"/>
          </a:p>
          <a:p>
            <a:endParaRPr lang="fr-BE" dirty="0"/>
          </a:p>
          <a:p>
            <a:endParaRPr lang="fr-BE" dirty="0"/>
          </a:p>
          <a:p>
            <a:r>
              <a:rPr lang="en-US" dirty="0" smtClean="0"/>
              <a:t>T3.3.1/2 </a:t>
            </a:r>
            <a:r>
              <a:rPr lang="en-US" dirty="0"/>
              <a:t>Products </a:t>
            </a:r>
            <a:r>
              <a:rPr lang="en-US" dirty="0" smtClean="0"/>
              <a:t> and CRM in Stocks </a:t>
            </a:r>
            <a:r>
              <a:rPr lang="en-US" dirty="0"/>
              <a:t>and </a:t>
            </a:r>
            <a:r>
              <a:rPr lang="en-US" dirty="0" smtClean="0"/>
              <a:t>Flows </a:t>
            </a:r>
            <a:endParaRPr lang="en-US" dirty="0"/>
          </a:p>
          <a:p>
            <a:r>
              <a:rPr lang="en-US" b="0" dirty="0" smtClean="0"/>
              <a:t>support and data supply. (4 days/ When needed).</a:t>
            </a:r>
            <a:endParaRPr lang="en-US" b="0" dirty="0"/>
          </a:p>
          <a:p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004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27038" y="539750"/>
            <a:ext cx="456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sz="2400" dirty="0" smtClean="0"/>
              <a:t>WP4:   </a:t>
            </a:r>
            <a:r>
              <a:rPr lang="fr-CH" altLang="en-US" sz="2400" dirty="0" err="1" smtClean="0"/>
              <a:t>Waste</a:t>
            </a:r>
            <a:r>
              <a:rPr lang="fr-CH" altLang="en-US" sz="2400" dirty="0"/>
              <a:t> </a:t>
            </a:r>
            <a:r>
              <a:rPr lang="fr-CH" altLang="en-US" sz="2400" dirty="0" err="1" smtClean="0"/>
              <a:t>characterisation</a:t>
            </a:r>
            <a:endParaRPr lang="fr-CH" alt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9952" y="128283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800" y="1346011"/>
            <a:ext cx="7150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T4.1: Waste + tailings </a:t>
            </a:r>
            <a:r>
              <a:rPr lang="en-US" dirty="0" smtClean="0"/>
              <a:t>inventory: </a:t>
            </a:r>
            <a:r>
              <a:rPr lang="en-US" b="0" dirty="0" smtClean="0"/>
              <a:t>support for batteries CRM inventory (4 days / When needed)</a:t>
            </a:r>
            <a:endParaRPr lang="en-US" b="0" dirty="0"/>
          </a:p>
          <a:p>
            <a:endParaRPr lang="en-US" dirty="0"/>
          </a:p>
          <a:p>
            <a:r>
              <a:rPr lang="en-US" dirty="0" smtClean="0"/>
              <a:t>T4.2 CRM Assessment Strategy for Waste &amp; Tailings: </a:t>
            </a:r>
            <a:r>
              <a:rPr lang="en-US" b="0" dirty="0" smtClean="0"/>
              <a:t>support and fit for batteries (2 days </a:t>
            </a:r>
            <a:r>
              <a:rPr lang="en-US" b="0" dirty="0"/>
              <a:t>/</a:t>
            </a:r>
            <a:r>
              <a:rPr lang="en-US" b="0" dirty="0" smtClean="0"/>
              <a:t> When needed)</a:t>
            </a:r>
          </a:p>
          <a:p>
            <a:endParaRPr lang="en-US" dirty="0"/>
          </a:p>
          <a:p>
            <a:r>
              <a:rPr lang="en-US" dirty="0"/>
              <a:t>T4.3 Waste &amp; Tailings </a:t>
            </a:r>
            <a:r>
              <a:rPr lang="en-US" dirty="0" smtClean="0"/>
              <a:t>characterization: </a:t>
            </a:r>
            <a:r>
              <a:rPr lang="en-US" b="0" dirty="0" smtClean="0"/>
              <a:t>support and fit for batteries  (2 days / When needed)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85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427038" y="539750"/>
            <a:ext cx="387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sz="2400" dirty="0" smtClean="0"/>
              <a:t>Batteries data </a:t>
            </a:r>
            <a:r>
              <a:rPr lang="fr-CH" altLang="en-US" sz="2400" dirty="0" err="1" smtClean="0"/>
              <a:t>availability</a:t>
            </a:r>
            <a:endParaRPr lang="fr-CH" altLang="en-US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39952" y="128283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286000" y="24595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800" y="1120675"/>
            <a:ext cx="7150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Recharge is mainly using 3 sources of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Commercial </a:t>
            </a:r>
            <a:r>
              <a:rPr lang="en-US" dirty="0"/>
              <a:t>market data for batteries placed on the market.</a:t>
            </a:r>
            <a:r>
              <a:rPr lang="en-US" b="0" dirty="0"/>
              <a:t> Published in $ value and in </a:t>
            </a:r>
            <a:r>
              <a:rPr lang="en-US" b="0" dirty="0" smtClean="0"/>
              <a:t>watthours</a:t>
            </a:r>
            <a:r>
              <a:rPr lang="en-US" b="0" dirty="0"/>
              <a:t>. Good worldwide coherence, lack of geographical precision in European member-states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Official data base: </a:t>
            </a:r>
            <a:r>
              <a:rPr lang="en-US" b="0" dirty="0" smtClean="0"/>
              <a:t>Eurostat </a:t>
            </a:r>
            <a:r>
              <a:rPr lang="en-US" b="0" dirty="0"/>
              <a:t>data base for batteries placed on the market, and member-states information for batteries collection</a:t>
            </a:r>
            <a:r>
              <a:rPr lang="en-US" b="0" dirty="0" smtClean="0"/>
              <a:t>: </a:t>
            </a:r>
            <a:r>
              <a:rPr lang="en-US" b="0" dirty="0"/>
              <a:t>incomplete and </a:t>
            </a:r>
            <a:r>
              <a:rPr lang="en-US" b="0" dirty="0" smtClean="0"/>
              <a:t>non </a:t>
            </a:r>
            <a:r>
              <a:rPr lang="en-US" b="0" dirty="0"/>
              <a:t>homogeneous. </a:t>
            </a:r>
            <a:r>
              <a:rPr lang="en-US" b="0" dirty="0" smtClean="0"/>
              <a:t>The Battery </a:t>
            </a:r>
            <a:r>
              <a:rPr lang="en-US" b="0" dirty="0"/>
              <a:t>directive application </a:t>
            </a:r>
            <a:r>
              <a:rPr lang="en-US" b="0" dirty="0" smtClean="0"/>
              <a:t>is expected </a:t>
            </a:r>
            <a:r>
              <a:rPr lang="en-US" b="0" dirty="0"/>
              <a:t>to improve the situation in coming years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Private database: </a:t>
            </a:r>
            <a:r>
              <a:rPr lang="en-US" b="0" dirty="0"/>
              <a:t>sources such as specific studies, internal members information: more accurate data, but no global coverage for Europe. Accurate tool to translate different </a:t>
            </a:r>
            <a:r>
              <a:rPr lang="en-US" b="0" dirty="0" smtClean="0"/>
              <a:t>units ($/</a:t>
            </a:r>
            <a:r>
              <a:rPr lang="en-US" b="0" dirty="0" err="1" smtClean="0"/>
              <a:t>Wh</a:t>
            </a:r>
            <a:r>
              <a:rPr lang="en-US" b="0" dirty="0" smtClean="0"/>
              <a:t>/tons/number of units).   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67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HARGE Membership growth management CC1  ">
  <a:themeElements>
    <a:clrScheme name="agenda 1">
      <a:dk1>
        <a:srgbClr val="000000"/>
      </a:dk1>
      <a:lt1>
        <a:srgbClr val="FFFFFF"/>
      </a:lt1>
      <a:dk2>
        <a:srgbClr val="BD1B41"/>
      </a:dk2>
      <a:lt2>
        <a:srgbClr val="000000"/>
      </a:lt2>
      <a:accent1>
        <a:srgbClr val="BD1B41"/>
      </a:accent1>
      <a:accent2>
        <a:srgbClr val="578DAC"/>
      </a:accent2>
      <a:accent3>
        <a:srgbClr val="FFFFFF"/>
      </a:accent3>
      <a:accent4>
        <a:srgbClr val="000000"/>
      </a:accent4>
      <a:accent5>
        <a:srgbClr val="DBABB0"/>
      </a:accent5>
      <a:accent6>
        <a:srgbClr val="4E7F9B"/>
      </a:accent6>
      <a:hlink>
        <a:srgbClr val="43BA6E"/>
      </a:hlink>
      <a:folHlink>
        <a:srgbClr val="D9C820"/>
      </a:folHlink>
    </a:clrScheme>
    <a:fontScheme name="agend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enda 1">
        <a:dk1>
          <a:srgbClr val="000000"/>
        </a:dk1>
        <a:lt1>
          <a:srgbClr val="FFFFFF"/>
        </a:lt1>
        <a:dk2>
          <a:srgbClr val="BD1B41"/>
        </a:dk2>
        <a:lt2>
          <a:srgbClr val="000000"/>
        </a:lt2>
        <a:accent1>
          <a:srgbClr val="BD1B41"/>
        </a:accent1>
        <a:accent2>
          <a:srgbClr val="578DAC"/>
        </a:accent2>
        <a:accent3>
          <a:srgbClr val="FFFFFF"/>
        </a:accent3>
        <a:accent4>
          <a:srgbClr val="000000"/>
        </a:accent4>
        <a:accent5>
          <a:srgbClr val="DBABB0"/>
        </a:accent5>
        <a:accent6>
          <a:srgbClr val="4E7F9B"/>
        </a:accent6>
        <a:hlink>
          <a:srgbClr val="43BA6E"/>
        </a:hlink>
        <a:folHlink>
          <a:srgbClr val="D9C8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RECHARGE Membership growth management CC1  </Template>
  <TotalTime>720</TotalTime>
  <Words>496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Monotype Sorts</vt:lpstr>
      <vt:lpstr>Times New Roman</vt:lpstr>
      <vt:lpstr>Trebuchet MS</vt:lpstr>
      <vt:lpstr>RECHARGE Membership growth management CC1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Chanson</dc:creator>
  <dc:description>Nouveau masque - Mars 2006</dc:description>
  <cp:lastModifiedBy>Sarah Downes</cp:lastModifiedBy>
  <cp:revision>75</cp:revision>
  <cp:lastPrinted>2013-02-06T07:58:28Z</cp:lastPrinted>
  <dcterms:created xsi:type="dcterms:W3CDTF">2013-12-19T14:30:08Z</dcterms:created>
  <dcterms:modified xsi:type="dcterms:W3CDTF">2015-01-08T17:26:19Z</dcterms:modified>
</cp:coreProperties>
</file>